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7" r:id="rId6"/>
    <p:sldMasterId id="2147483713" r:id="rId7"/>
    <p:sldMasterId id="2147483721" r:id="rId8"/>
    <p:sldMasterId id="2147483728" r:id="rId9"/>
  </p:sldMasterIdLst>
  <p:notesMasterIdLst>
    <p:notesMasterId r:id="rId66"/>
  </p:notesMasterIdLst>
  <p:handoutMasterIdLst>
    <p:handoutMasterId r:id="rId67"/>
  </p:handoutMasterIdLst>
  <p:sldIdLst>
    <p:sldId id="382" r:id="rId10"/>
    <p:sldId id="256" r:id="rId11"/>
    <p:sldId id="288" r:id="rId12"/>
    <p:sldId id="297" r:id="rId13"/>
    <p:sldId id="299" r:id="rId14"/>
    <p:sldId id="302" r:id="rId15"/>
    <p:sldId id="312" r:id="rId16"/>
    <p:sldId id="285" r:id="rId17"/>
    <p:sldId id="313" r:id="rId18"/>
    <p:sldId id="306" r:id="rId19"/>
    <p:sldId id="308" r:id="rId20"/>
    <p:sldId id="307" r:id="rId21"/>
    <p:sldId id="314" r:id="rId22"/>
    <p:sldId id="305" r:id="rId23"/>
    <p:sldId id="289" r:id="rId24"/>
    <p:sldId id="304" r:id="rId25"/>
    <p:sldId id="311" r:id="rId26"/>
    <p:sldId id="287" r:id="rId27"/>
    <p:sldId id="373" r:id="rId28"/>
    <p:sldId id="2145705590" r:id="rId29"/>
    <p:sldId id="2145705593" r:id="rId30"/>
    <p:sldId id="2145705595" r:id="rId31"/>
    <p:sldId id="2145705602" r:id="rId32"/>
    <p:sldId id="2145705623" r:id="rId33"/>
    <p:sldId id="2145705504" r:id="rId34"/>
    <p:sldId id="2145705600" r:id="rId35"/>
    <p:sldId id="2145705605" r:id="rId36"/>
    <p:sldId id="2145705624" r:id="rId37"/>
    <p:sldId id="2145705509" r:id="rId38"/>
    <p:sldId id="2145705608" r:id="rId39"/>
    <p:sldId id="2145705627" r:id="rId40"/>
    <p:sldId id="2145705609" r:id="rId41"/>
    <p:sldId id="353" r:id="rId42"/>
    <p:sldId id="2145705607" r:id="rId43"/>
    <p:sldId id="2145705603" r:id="rId44"/>
    <p:sldId id="2145705610" r:id="rId45"/>
    <p:sldId id="2145705611" r:id="rId46"/>
    <p:sldId id="2145705612" r:id="rId47"/>
    <p:sldId id="2145705615" r:id="rId48"/>
    <p:sldId id="2145705565" r:id="rId49"/>
    <p:sldId id="2145705563" r:id="rId50"/>
    <p:sldId id="2145705562" r:id="rId51"/>
    <p:sldId id="2145705587" r:id="rId52"/>
    <p:sldId id="2145705625" r:id="rId53"/>
    <p:sldId id="2145705628" r:id="rId54"/>
    <p:sldId id="2145705629" r:id="rId55"/>
    <p:sldId id="2145705630" r:id="rId56"/>
    <p:sldId id="2145705619" r:id="rId57"/>
    <p:sldId id="390" r:id="rId58"/>
    <p:sldId id="257" r:id="rId59"/>
    <p:sldId id="258" r:id="rId60"/>
    <p:sldId id="259" r:id="rId61"/>
    <p:sldId id="260" r:id="rId62"/>
    <p:sldId id="261" r:id="rId63"/>
    <p:sldId id="262" r:id="rId64"/>
    <p:sldId id="388" r:id="rId65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3E3D28-1056-48AA-837E-A73D7002ED7D}">
          <p14:sldIdLst>
            <p14:sldId id="382"/>
            <p14:sldId id="256"/>
            <p14:sldId id="288"/>
            <p14:sldId id="297"/>
            <p14:sldId id="299"/>
            <p14:sldId id="302"/>
            <p14:sldId id="312"/>
            <p14:sldId id="285"/>
            <p14:sldId id="313"/>
            <p14:sldId id="306"/>
            <p14:sldId id="308"/>
            <p14:sldId id="307"/>
            <p14:sldId id="314"/>
            <p14:sldId id="305"/>
            <p14:sldId id="289"/>
            <p14:sldId id="304"/>
            <p14:sldId id="311"/>
            <p14:sldId id="287"/>
            <p14:sldId id="373"/>
            <p14:sldId id="2145705590"/>
            <p14:sldId id="2145705593"/>
            <p14:sldId id="2145705595"/>
            <p14:sldId id="2145705602"/>
            <p14:sldId id="2145705623"/>
            <p14:sldId id="2145705504"/>
            <p14:sldId id="2145705600"/>
            <p14:sldId id="2145705605"/>
            <p14:sldId id="2145705624"/>
            <p14:sldId id="2145705509"/>
            <p14:sldId id="2145705608"/>
            <p14:sldId id="2145705627"/>
            <p14:sldId id="2145705609"/>
            <p14:sldId id="353"/>
            <p14:sldId id="2145705607"/>
            <p14:sldId id="2145705603"/>
            <p14:sldId id="2145705610"/>
            <p14:sldId id="2145705611"/>
            <p14:sldId id="2145705612"/>
            <p14:sldId id="2145705615"/>
            <p14:sldId id="2145705565"/>
            <p14:sldId id="2145705563"/>
            <p14:sldId id="2145705562"/>
            <p14:sldId id="2145705587"/>
            <p14:sldId id="2145705625"/>
            <p14:sldId id="2145705628"/>
            <p14:sldId id="2145705629"/>
            <p14:sldId id="2145705630"/>
            <p14:sldId id="2145705619"/>
            <p14:sldId id="390"/>
            <p14:sldId id="257"/>
            <p14:sldId id="258"/>
            <p14:sldId id="259"/>
            <p14:sldId id="260"/>
            <p14:sldId id="261"/>
            <p14:sldId id="262"/>
            <p14:sldId id="388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9D9"/>
    <a:srgbClr val="056A89"/>
    <a:srgbClr val="21456D"/>
    <a:srgbClr val="52A5DE"/>
    <a:srgbClr val="00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02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077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656"/>
          </a:xfrm>
          <a:prstGeom prst="rect">
            <a:avLst/>
          </a:prstGeom>
        </p:spPr>
        <p:txBody>
          <a:bodyPr vert="horz" lIns="92449" tIns="46224" rIns="92449" bIns="46224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836" y="0"/>
            <a:ext cx="2986309" cy="501656"/>
          </a:xfrm>
          <a:prstGeom prst="rect">
            <a:avLst/>
          </a:prstGeom>
        </p:spPr>
        <p:txBody>
          <a:bodyPr vert="horz" lIns="92449" tIns="46224" rIns="92449" bIns="46224" rtlCol="0"/>
          <a:lstStyle>
            <a:lvl1pPr algn="r">
              <a:defRPr sz="1200"/>
            </a:lvl1pPr>
          </a:lstStyle>
          <a:p>
            <a:fld id="{EA1F0AEC-C74E-4693-AFA4-FFA2DC9BC303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20232"/>
            <a:ext cx="2986309" cy="501656"/>
          </a:xfrm>
          <a:prstGeom prst="rect">
            <a:avLst/>
          </a:prstGeom>
        </p:spPr>
        <p:txBody>
          <a:bodyPr vert="horz" lIns="92449" tIns="46224" rIns="92449" bIns="46224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836" y="9520232"/>
            <a:ext cx="2986309" cy="501656"/>
          </a:xfrm>
          <a:prstGeom prst="rect">
            <a:avLst/>
          </a:prstGeom>
        </p:spPr>
        <p:txBody>
          <a:bodyPr vert="horz" lIns="92449" tIns="46224" rIns="92449" bIns="46224" rtlCol="0" anchor="b"/>
          <a:lstStyle>
            <a:lvl1pPr algn="r">
              <a:defRPr sz="1200"/>
            </a:lvl1pPr>
          </a:lstStyle>
          <a:p>
            <a:fld id="{620E38B1-7A20-4FE6-8826-CDB0674B4A86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2323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86309" cy="501657"/>
          </a:xfrm>
          <a:prstGeom prst="rect">
            <a:avLst/>
          </a:prstGeom>
        </p:spPr>
        <p:txBody>
          <a:bodyPr vert="horz" lIns="92449" tIns="46224" rIns="92449" bIns="46224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837" y="4"/>
            <a:ext cx="2986309" cy="501657"/>
          </a:xfrm>
          <a:prstGeom prst="rect">
            <a:avLst/>
          </a:prstGeom>
        </p:spPr>
        <p:txBody>
          <a:bodyPr vert="horz" lIns="92449" tIns="46224" rIns="92449" bIns="46224" rtlCol="0"/>
          <a:lstStyle>
            <a:lvl1pPr algn="r">
              <a:defRPr sz="1200"/>
            </a:lvl1pPr>
          </a:lstStyle>
          <a:p>
            <a:fld id="{2897F26C-B231-4139-B4CF-840DBB32430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5713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9" tIns="46224" rIns="92449" bIns="46224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5" y="4822628"/>
            <a:ext cx="5512444" cy="3945928"/>
          </a:xfrm>
          <a:prstGeom prst="rect">
            <a:avLst/>
          </a:prstGeom>
        </p:spPr>
        <p:txBody>
          <a:bodyPr vert="horz" lIns="92449" tIns="46224" rIns="92449" bIns="462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20237"/>
            <a:ext cx="2986309" cy="501657"/>
          </a:xfrm>
          <a:prstGeom prst="rect">
            <a:avLst/>
          </a:prstGeom>
        </p:spPr>
        <p:txBody>
          <a:bodyPr vert="horz" lIns="92449" tIns="46224" rIns="92449" bIns="46224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837" y="9520237"/>
            <a:ext cx="2986309" cy="501657"/>
          </a:xfrm>
          <a:prstGeom prst="rect">
            <a:avLst/>
          </a:prstGeom>
        </p:spPr>
        <p:txBody>
          <a:bodyPr vert="horz" lIns="92449" tIns="46224" rIns="92449" bIns="46224" rtlCol="0" anchor="b"/>
          <a:lstStyle>
            <a:lvl1pPr algn="r">
              <a:defRPr sz="1200"/>
            </a:lvl1pPr>
          </a:lstStyle>
          <a:p>
            <a:fld id="{C3CD897B-9994-453D-BFE0-B58A06A5B7B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71097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D897B-9994-453D-BFE0-B58A06A5B7B0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16691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903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453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00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0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851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62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867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88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17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94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59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939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Massive thanks to Denise Wiggins from Connected – who was integral in getting this group together and running the workshops – and has been super engaged with Ginny throughout the project – thanks Denise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96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At this point we brought on Ginny Rhodes, many of you will know her from her other role as MD of 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403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At this point we brought on Ginny Rhodes, many of you will know her from her other role as MD of 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13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INFORM</a:t>
            </a:r>
          </a:p>
          <a:p>
            <a:r>
              <a:rPr lang="en-NZ" dirty="0"/>
              <a:t>The  content </a:t>
            </a:r>
            <a:r>
              <a:rPr lang="en-NZ"/>
              <a:t>all </a:t>
            </a:r>
            <a:r>
              <a:rPr lang="en-NZ" dirty="0"/>
              <a:t>comes together </a:t>
            </a:r>
            <a:r>
              <a:rPr lang="en-NZ"/>
              <a:t>together in an online hub – featuring advice from Claire, stories from our four women, templates, handbooks, links to support and industry networking groups and events – all delivered in a way that reflects the needs of our women to see trustworthy, region-specific summarised information in one place and delivered in a way that reflects them as people. </a:t>
            </a:r>
          </a:p>
          <a:p>
            <a:endParaRPr lang="en-NZ"/>
          </a:p>
          <a:p>
            <a:r>
              <a:rPr lang="en-NZ"/>
              <a:t>One stop shop – doesn’t link off to other sites to provide information. We’ve taken the best information from careers sites </a:t>
            </a:r>
            <a:r>
              <a:rPr lang="en-NZ" dirty="0"/>
              <a:t>and pulled it into one place. 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56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3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INSPIRE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59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55C7A-C6D3-46CB-8BF6-77A1A5F6BA9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841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At this point we brought on Ginny Rhodes, many of you will know her from her other role as MD of 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38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Brochures</a:t>
            </a:r>
          </a:p>
          <a:p>
            <a:endParaRPr lang="en-NZ" dirty="0"/>
          </a:p>
          <a:p>
            <a:r>
              <a:rPr lang="en-NZ" dirty="0"/>
              <a:t>Closing </a:t>
            </a:r>
            <a:r>
              <a:rPr lang="en-NZ" dirty="0" err="1"/>
              <a:t>karakia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344B-7927-48B4-BAC0-43C0D8DEEE18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8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422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NZ" dirty="0"/>
              <a:t>Closing </a:t>
            </a:r>
            <a:r>
              <a:rPr lang="en-NZ" dirty="0" err="1"/>
              <a:t>whakataukī</a:t>
            </a:r>
            <a:r>
              <a:rPr lang="en-NZ" dirty="0"/>
              <a:t> </a:t>
            </a:r>
          </a:p>
          <a:p>
            <a:endParaRPr lang="en-NZ" dirty="0"/>
          </a:p>
          <a:p>
            <a:r>
              <a:rPr lang="en-NZ" i="1" dirty="0"/>
              <a:t>E </a:t>
            </a:r>
            <a:r>
              <a:rPr lang="en-NZ" i="1" dirty="0" err="1"/>
              <a:t>koekoe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tūī</a:t>
            </a:r>
            <a:r>
              <a:rPr lang="en-NZ" i="1" dirty="0"/>
              <a:t>, e </a:t>
            </a:r>
            <a:r>
              <a:rPr lang="en-NZ" i="1" dirty="0" err="1"/>
              <a:t>ketekete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kākā</a:t>
            </a:r>
            <a:r>
              <a:rPr lang="en-NZ" i="1" dirty="0"/>
              <a:t>, e </a:t>
            </a:r>
            <a:r>
              <a:rPr lang="en-NZ" i="1" dirty="0" err="1"/>
              <a:t>kūkū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kererū</a:t>
            </a:r>
            <a:r>
              <a:rPr lang="en-NZ" i="1" dirty="0"/>
              <a:t> </a:t>
            </a:r>
          </a:p>
          <a:p>
            <a:endParaRPr lang="en-NZ" dirty="0"/>
          </a:p>
          <a:p>
            <a:r>
              <a:rPr lang="en-NZ" dirty="0"/>
              <a:t>The </a:t>
            </a:r>
            <a:r>
              <a:rPr lang="en-NZ" dirty="0" err="1"/>
              <a:t>tui</a:t>
            </a:r>
            <a:r>
              <a:rPr lang="en-NZ" dirty="0"/>
              <a:t> chatters, the </a:t>
            </a:r>
            <a:r>
              <a:rPr lang="en-NZ" dirty="0" err="1"/>
              <a:t>kākā</a:t>
            </a:r>
            <a:r>
              <a:rPr lang="en-NZ" dirty="0"/>
              <a:t> cackles, the </a:t>
            </a:r>
            <a:r>
              <a:rPr lang="en-NZ" dirty="0" err="1"/>
              <a:t>kererū</a:t>
            </a:r>
            <a:r>
              <a:rPr lang="en-NZ" dirty="0"/>
              <a:t> coos </a:t>
            </a:r>
          </a:p>
          <a:p>
            <a:endParaRPr lang="en-NZ" dirty="0"/>
          </a:p>
          <a:p>
            <a:r>
              <a:rPr lang="en-NZ" dirty="0"/>
              <a:t>variously translated in English as ‘It takes all kinds of people’ or ‘By appreciating all our voices, our different songs, we make good music for the future’. </a:t>
            </a:r>
          </a:p>
          <a:p>
            <a:endParaRPr lang="en-NZ"/>
          </a:p>
          <a:p>
            <a:r>
              <a:rPr lang="en-NZ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D897B-9994-453D-BFE0-B58A06A5B7B0}" type="slidenum">
              <a:rPr lang="en-NZ" smtClean="0">
                <a:solidFill>
                  <a:prstClr val="black"/>
                </a:solidFill>
              </a:rPr>
              <a:pPr/>
              <a:t>56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76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1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1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951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0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8FB7F-133C-4DEB-8D89-53923CC5202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97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1654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758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95217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41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30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5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1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56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8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8495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1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46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39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74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0540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52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54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70919D-31FC-6844-8943-D2AB07D7B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475"/>
          <a:stretch/>
        </p:blipFill>
        <p:spPr>
          <a:xfrm>
            <a:off x="0" y="6310859"/>
            <a:ext cx="12192000" cy="547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881" y="5562445"/>
            <a:ext cx="6934848" cy="384261"/>
          </a:xfrm>
        </p:spPr>
        <p:txBody>
          <a:bodyPr lIns="0" rIns="90000" anchor="t" anchorCtr="0">
            <a:noAutofit/>
          </a:bodyPr>
          <a:lstStyle>
            <a:lvl1pPr algn="l">
              <a:defRPr sz="2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8B7D-6103-7F4A-ACE6-487FF1C07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881" y="6026295"/>
            <a:ext cx="6934848" cy="433632"/>
          </a:xfrm>
        </p:spPr>
        <p:txBody>
          <a:bodyPr lIns="0" rIns="9000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10E969-C5FF-6445-AE66-8807EDA01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869" y="5946706"/>
            <a:ext cx="2668250" cy="284564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3185680-ED6F-F84D-BC68-65DC84EE91D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5164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4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E28938-E1A3-3846-99AC-EB8E33FAE9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83405"/>
            <a:ext cx="12192000" cy="138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881" y="5562445"/>
            <a:ext cx="6934848" cy="384261"/>
          </a:xfrm>
        </p:spPr>
        <p:txBody>
          <a:bodyPr lIns="0" rIns="90000" anchor="t" anchorCtr="0">
            <a:noAutofit/>
          </a:bodyPr>
          <a:lstStyle>
            <a:lvl1pPr algn="l">
              <a:defRPr sz="2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8B7D-6103-7F4A-ACE6-487FF1C07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881" y="6014454"/>
            <a:ext cx="6934848" cy="433632"/>
          </a:xfrm>
        </p:spPr>
        <p:txBody>
          <a:bodyPr lIns="0" rIns="9000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F79BC-5DEC-DC45-AFC6-6A3C82512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869" y="5946706"/>
            <a:ext cx="2668250" cy="284564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232799-BEEF-F14D-B175-D1916194118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5164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3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00000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881" y="5562445"/>
            <a:ext cx="6934848" cy="384261"/>
          </a:xfrm>
        </p:spPr>
        <p:txBody>
          <a:bodyPr lIns="0" rIns="90000" anchor="t" anchorCtr="0">
            <a:noAutofit/>
          </a:bodyPr>
          <a:lstStyle>
            <a:lvl1pPr algn="l">
              <a:defRPr sz="2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8B7D-6103-7F4A-ACE6-487FF1C07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881" y="6014454"/>
            <a:ext cx="6934848" cy="433632"/>
          </a:xfrm>
        </p:spPr>
        <p:txBody>
          <a:bodyPr lIns="0" rIns="90000">
            <a:normAutofit/>
          </a:bodyPr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F79BC-5DEC-DC45-AFC6-6A3C82512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869" y="5946706"/>
            <a:ext cx="2668250" cy="284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A49649-DAAA-6F4F-A6D0-B1E0328E67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3484"/>
            <a:ext cx="12192000" cy="484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020E0-B7D3-894C-8178-47B3155C03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869" y="5946706"/>
            <a:ext cx="2682652" cy="284564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8EA8C32-02FD-F345-B1EC-5FD4022271E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51643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4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18CE2B-1A2E-6E4D-82A8-6BE218493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38" y="0"/>
            <a:ext cx="12201937" cy="686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6E5DA6-0103-BC4D-BB7C-30A7A3DD8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272" y="6248507"/>
            <a:ext cx="2125206" cy="2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81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8D440D-D4F0-1E40-A614-6CCCC8664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E5121-FAA2-6048-985E-8D60FF977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272" y="6248507"/>
            <a:ext cx="2125206" cy="2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71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A977A-3981-BF41-8B4E-7FD9091C1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48" y="6250050"/>
            <a:ext cx="2122130" cy="225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3FBDAC-D9D4-484F-9DD6-B55B1FC70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2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98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3713DC-590A-3C47-AE8A-F3251D4F4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3407"/>
            <a:ext cx="9144000" cy="2387600"/>
          </a:xfrm>
        </p:spPr>
        <p:txBody>
          <a:bodyPr anchor="ctr" anchorCtr="0"/>
          <a:lstStyle>
            <a:lvl1pPr algn="ctr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C41D4-8837-6640-BE1C-CD920CB9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F07C-9387-1044-AD9F-5745BF46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3CCFE-F7D5-BB45-BFF6-4F1CE38438BF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28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802E3-61D9-BC45-B04B-8EDD4CB2C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3407"/>
            <a:ext cx="9144000" cy="2387600"/>
          </a:xfrm>
        </p:spPr>
        <p:txBody>
          <a:bodyPr anchor="ctr" anchorCtr="0"/>
          <a:lstStyle>
            <a:lvl1pPr algn="ctr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C41D4-8837-6640-BE1C-CD920CB9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F07C-9387-1044-AD9F-5745BF46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3CCFE-F7D5-BB45-BFF6-4F1CE38438BF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3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F5EFC5-4E58-B04C-89C6-345A5392C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3407"/>
            <a:ext cx="9144000" cy="2387600"/>
          </a:xfrm>
        </p:spPr>
        <p:txBody>
          <a:bodyPr anchor="ctr" anchorCtr="0"/>
          <a:lstStyle>
            <a:lvl1pPr algn="ctr">
              <a:defRPr sz="6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C41D4-8837-6640-BE1C-CD920CB9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F07C-9387-1044-AD9F-5745BF46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3CCFE-F7D5-BB45-BFF6-4F1CE38438BF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1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70C73-A54E-664E-B469-220687766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01111"/>
            <a:ext cx="5289494" cy="52517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0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D13ADD-93DF-DB43-B8C7-1EC345406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01111"/>
            <a:ext cx="5289494" cy="52517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947A92-5881-DB4A-B373-F1B31F275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4300" y="0"/>
            <a:ext cx="44577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01111"/>
            <a:ext cx="5289494" cy="52517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95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09758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247518-2515-F54E-9BE6-D5BAA320E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4E3698C-BC65-3079-8592-9D18E8E06B0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978487" y="1393281"/>
            <a:ext cx="4541416" cy="4767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91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B55559-A6F5-B64F-B950-06CB33008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73A198F-EAF1-18F7-8D0D-2014E3F1C44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978487" y="1393281"/>
            <a:ext cx="4541416" cy="4767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536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DF539-49E5-134D-BFD8-BBDB56E9E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947"/>
          <a:stretch/>
        </p:blipFill>
        <p:spPr>
          <a:xfrm>
            <a:off x="0" y="0"/>
            <a:ext cx="12192000" cy="27626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488A39-1279-F4D1-971B-CB4C7DFCFA8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978487" y="1393281"/>
            <a:ext cx="4541416" cy="4767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345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8D440D-D4F0-1E40-A614-6CCCC8664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38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18CE2B-1A2E-6E4D-82A8-6BE218493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38" y="0"/>
            <a:ext cx="12201937" cy="686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9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182856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EA1-EB22-DC45-BF35-D99D4C6A8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FBB3-DF2A-F944-ABE4-23BD2D48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265" y="2980904"/>
            <a:ext cx="4541416" cy="180958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988A8-75AD-9947-969F-1B53BCF812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2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9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01098-5366-7B44-BF9A-CFEC564793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49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95474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FA26509-D64B-F37A-EABA-089A28BDBB5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96000" y="884916"/>
            <a:ext cx="5149420" cy="11553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D9B3EBB2-2CF5-0BFF-4B5D-047FB24306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" y="2804706"/>
            <a:ext cx="2911880" cy="2698811"/>
          </a:xfrm>
        </p:spPr>
        <p:txBody>
          <a:bodyPr/>
          <a:lstStyle/>
          <a:p>
            <a:endParaRPr lang="en-NZ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92A3668E-C917-AE3E-3EB1-889FB5777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05740" y="2815063"/>
            <a:ext cx="2911880" cy="2698811"/>
          </a:xfrm>
        </p:spPr>
        <p:txBody>
          <a:bodyPr/>
          <a:lstStyle/>
          <a:p>
            <a:endParaRPr lang="en-NZ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09BB4F19-1D70-0516-CE03-5AC201EC67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2930" y="2797945"/>
            <a:ext cx="2911880" cy="2698811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3CB8BCAE-310D-967F-E7E6-2C67404BD3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0120" y="2787586"/>
            <a:ext cx="2911880" cy="2698811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725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45FC9-89CE-E349-AA84-71E493CA0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95474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2F6A8BA-C04D-8C7F-D3AC-7C1D93DF626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96000" y="884916"/>
            <a:ext cx="5149420" cy="11553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5D350004-F159-87EE-9F37-73C2D1947A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" y="2804706"/>
            <a:ext cx="2911880" cy="2698811"/>
          </a:xfrm>
        </p:spPr>
        <p:txBody>
          <a:bodyPr/>
          <a:lstStyle/>
          <a:p>
            <a:endParaRPr lang="en-NZ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A74D4F2-642B-7F1F-FE81-CCA49BC68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05740" y="2815063"/>
            <a:ext cx="2911880" cy="2698811"/>
          </a:xfrm>
        </p:spPr>
        <p:txBody>
          <a:bodyPr/>
          <a:lstStyle/>
          <a:p>
            <a:endParaRPr lang="en-NZ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EE72D13-BCFD-786B-D124-E193DA4816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2930" y="2797945"/>
            <a:ext cx="2911880" cy="2698811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BA56D239-E513-DEAD-B04C-FA42C417F5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0120" y="2787586"/>
            <a:ext cx="2911880" cy="2698811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070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0B1C-F0B3-6B4C-9828-5249379D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954740"/>
            <a:ext cx="4541416" cy="107142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7A9C02-C8B1-0544-9857-A4C7EAAE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E9719-B753-F940-8E7A-101F8217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BCEAB-B0A3-D54F-847A-A3F27C174AD5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A9D8D-2000-864D-9332-0C8153239C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6000" cy="273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7A3C9-E6F0-F946-BF01-5C9D38C04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594529"/>
            <a:ext cx="6096000" cy="273779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B929F4-C305-DFA4-19AE-C24967B78EE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96000" y="884916"/>
            <a:ext cx="5149420" cy="11553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D31E92-E225-3BC7-3C8F-9D2AA6A8BC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" y="2804706"/>
            <a:ext cx="2911880" cy="2698811"/>
          </a:xfrm>
        </p:spPr>
        <p:txBody>
          <a:bodyPr/>
          <a:lstStyle/>
          <a:p>
            <a:endParaRPr lang="en-NZ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1EF99EAD-D453-6167-513E-CEF2EACA0E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05740" y="2815063"/>
            <a:ext cx="2911880" cy="2698811"/>
          </a:xfrm>
        </p:spPr>
        <p:txBody>
          <a:bodyPr/>
          <a:lstStyle/>
          <a:p>
            <a:endParaRPr lang="en-NZ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3B1CE91B-EA27-134B-164F-BAB9CF59C5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2930" y="2797945"/>
            <a:ext cx="2911880" cy="2698811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C556FB7-ED39-A283-B914-61D8B8D084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0120" y="2787586"/>
            <a:ext cx="2911880" cy="2698811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4154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9FE5BB-793D-0547-B292-B34C45E46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271"/>
          <a:stretch/>
        </p:blipFill>
        <p:spPr>
          <a:xfrm>
            <a:off x="0" y="0"/>
            <a:ext cx="12192000" cy="57421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3407"/>
            <a:ext cx="9144000" cy="2387600"/>
          </a:xfrm>
        </p:spPr>
        <p:txBody>
          <a:bodyPr anchor="ctr" anchorCtr="0"/>
          <a:lstStyle>
            <a:lvl1pPr algn="ctr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2D7AB-1675-494F-86E6-59AD5E4ED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88" y="6217926"/>
            <a:ext cx="2668250" cy="284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0B86B-677D-4642-9166-6268DB6BF7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838" y="6366953"/>
            <a:ext cx="1658319" cy="1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34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498552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7B29C-10B8-474C-AA60-72C3AD0EA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45"/>
          <a:stretch/>
        </p:blipFill>
        <p:spPr>
          <a:xfrm>
            <a:off x="0" y="0"/>
            <a:ext cx="12192000" cy="5757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3407"/>
            <a:ext cx="9144000" cy="2387600"/>
          </a:xfrm>
        </p:spPr>
        <p:txBody>
          <a:bodyPr anchor="ctr" anchorCtr="0"/>
          <a:lstStyle>
            <a:lvl1pPr algn="ctr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EB86A-EE8A-DE4C-8E96-EC45AC622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88" y="6217926"/>
            <a:ext cx="2668250" cy="284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A4E88-1FDF-D44D-B21B-EABE4A480F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838" y="6366953"/>
            <a:ext cx="1658319" cy="1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3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84242E-5D02-EC8A-E12B-7A6AF6CB59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1163"/>
          </a:xfrm>
        </p:spPr>
        <p:txBody>
          <a:bodyPr/>
          <a:lstStyle/>
          <a:p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3407"/>
            <a:ext cx="9144000" cy="2387600"/>
          </a:xfrm>
        </p:spPr>
        <p:txBody>
          <a:bodyPr anchor="ctr" anchorCtr="0"/>
          <a:lstStyle>
            <a:lvl1pPr algn="ctr">
              <a:defRPr sz="6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41151-9AE3-C142-8D71-CE95A4F124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125" y="6370095"/>
            <a:ext cx="1608287" cy="130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185F0-B38E-814D-94A7-02F1653E3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75" y="6225293"/>
            <a:ext cx="2714904" cy="284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DE715-DC2F-294F-A6DE-879481B3E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754"/>
          <a:stretch/>
        </p:blipFill>
        <p:spPr>
          <a:xfrm>
            <a:off x="0" y="0"/>
            <a:ext cx="12192000" cy="2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28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C41D4-8837-6640-BE1C-CD920CB9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F07C-9387-1044-AD9F-5745BF46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A7D41-38D6-D749-9EEC-4CB48B01B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3CCFE-F7D5-BB45-BFF6-4F1CE38438BF}"/>
              </a:ext>
            </a:extLst>
          </p:cNvPr>
          <p:cNvSpPr/>
          <p:nvPr userDrawn="1"/>
        </p:nvSpPr>
        <p:spPr>
          <a:xfrm>
            <a:off x="-4" y="6335625"/>
            <a:ext cx="155575" cy="221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193439-57FE-5544-91E7-E1D58B96F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4" y="0"/>
            <a:ext cx="1219200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267AD0-573E-E249-B8F8-0BAF0EE1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3407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5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20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448F-1DE1-1847-8017-1D5408D9A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8B7D-6103-7F4A-ACE6-487FF1C07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F32B6-B2C2-6A44-8250-D33E0B3D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C41D4-8837-6640-BE1C-CD920CB9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F07C-9387-1044-AD9F-5745BF46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839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58B6-7AB0-AB45-A175-F3695090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15E9F-FD15-DF44-BF10-AA1CC60B1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153F6-248B-884C-8CA8-99664A4C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2BC0A-2335-0749-9BEA-470518DE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193B6-AB3F-FB44-A002-61EEED6E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03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F582-E9C3-6442-9BE3-47BF27A4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DBD4-343B-394A-8F36-52E1C7B26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FA7C1-4770-6748-ACD4-A5BC7A7C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34D30-B526-2945-917F-05460577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245F2-B63E-114E-8750-5E786549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89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510A-C592-A040-B8D4-D3704484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DE9E-F9A7-9846-A9CC-1791BF74F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45D6A-C009-B54F-B4A6-D3CAD817E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06699-CD6A-E546-84C8-4324D62E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5C94-4779-E94C-B737-E18E4CF5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50C32-9562-0C4B-B6BE-B8AB98B5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14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DD6A-88FD-9548-99B5-E12D4D3D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EF710-6365-2F4C-8595-C9CB06E1B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4DED7-C74A-3843-8384-21417A792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FA2D9-49CA-F246-BA05-11F999A61B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856EC-A431-114D-AD97-47D20E17D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2F697-CD14-8247-9182-39C2EB16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C7BB1-4D34-5F4C-A9B8-D86F6833A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0E7ED-4D63-1640-BA2F-8C939A27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47BD-9DA0-0B4A-B8DF-4335681C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904BA-BE9C-BF4F-BC9B-68EF1209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163BD-385C-BF44-A3C2-630B13E4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254F3-1BB6-3F41-8E6E-FD97C419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96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7C88A-0F8A-4D4E-9D00-3DF91A52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8FF3E-9688-DA4C-BDBE-4177854F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50FA0-95C3-294A-B832-D35EECDF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61071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5661-AF3F-5C4A-A71A-05C49076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BBA8-79AC-2A4C-93DD-BD2C045B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1BC5-FE74-CB4D-B24D-BADE5208B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40421-5347-794B-9FE4-F5B1C773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FD99E-40C7-DA45-BC6E-F8D11C006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E1685-D39E-BA42-AF0F-CF9369E9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4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408F-3618-DD40-B2E9-903ACB71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B7D3B-CEF8-B748-8948-2BA47F24D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C3244-843E-2345-8C9B-6FD13C3A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E951-F1D3-F047-AB5E-07105745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E5F60-3294-E24F-BB59-DA683FDA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28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394B1-4E60-5547-B9FF-508D8DFA1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22AEF-0D8A-5B4D-B371-2DEF2003D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A74CE-0FAD-2B4B-831A-7FF61AA7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2CB62-7EFD-8943-8F5B-345202D1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E6D03-D0A2-4045-A6FE-5E86251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09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66D6-FD5E-484A-8C93-22D0FB131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5825" y="4270376"/>
            <a:ext cx="11306175" cy="1246187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97B0E-FC25-40CE-BAB5-38C0D1B93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825" y="5516563"/>
            <a:ext cx="9144000" cy="68421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58314-EA7C-4394-BFDD-C1C4148AC0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6273927"/>
            <a:ext cx="2495296" cy="2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95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5108-88CC-4F70-84A4-176D44022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85784"/>
            <a:ext cx="10515600" cy="13255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AF989F0-2A01-4665-8C77-A98460F19F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35" y="6200774"/>
            <a:ext cx="2538307" cy="4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18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2B6F-4CDA-4CB7-B478-C63DC6C96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B049F3-B8F1-41DF-9AD1-25B3C3D126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85975"/>
            <a:ext cx="10515600" cy="392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66BBE9A-A1AA-4F61-8857-FF14C6C7E4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35" y="6200774"/>
            <a:ext cx="2538307" cy="4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60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F5B0-168A-4706-8CFA-747E8E60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1235D-66E7-4856-9BBA-8A5B5EDAC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43845-CAB3-48ED-8CDB-06BFFC6E1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BEC18A0-4114-4D27-83F7-843B575985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35" y="6200774"/>
            <a:ext cx="2538307" cy="4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90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35B23-2B5F-428B-9EE3-56B2592B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C770C3-FCF4-4554-A55E-8095036D5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C6D54-F07E-4CB4-953E-E10FDBE74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A5AFED1-C55C-403B-B93F-6744A6ADFA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35" y="6200774"/>
            <a:ext cx="2538307" cy="4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36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3A30B1B-9CF8-4F5E-97B5-B88E83D34E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74" y="5706948"/>
            <a:ext cx="31146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537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3A29FA-8CD7-4C7B-BA12-3775FD36E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4513-B163-4D9B-BA56-CA41ABBE49EC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34ECA-BD57-4E2E-950E-3BF23666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1C8CE-A833-4315-8C8A-26E00A9C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0BF6-7882-4055-B9B5-69F8A78EAC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98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363955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B76EED8-547D-4157-A434-2B32FCCC54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74" y="5706948"/>
            <a:ext cx="31146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5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3A30B1B-9CF8-4F5E-97B5-B88E83D34E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74" y="5706948"/>
            <a:ext cx="31146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4476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B177E48-7563-496E-9A57-1A62AF7766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74" y="5706948"/>
            <a:ext cx="31146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784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4D491A-AF22-4BD3-A1BE-DD10063640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74" y="5706948"/>
            <a:ext cx="31146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18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E562FFC-2938-494E-9003-36B5D94CD7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74" y="5706948"/>
            <a:ext cx="31146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90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EE54BAF-C086-43E5-9A56-0CD523B779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74" y="5706948"/>
            <a:ext cx="31146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2160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0CD69-EF66-9A00-F6B5-192E30E00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C137A-CC57-61FD-B0E5-EBC764C4B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5576C-013E-1009-4074-CD98E962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752B8-87FF-C99D-59A5-3D08DF86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7E47D-290D-92CD-86E9-ED1A4F3B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3587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0EC4B-8AA4-49EE-F1DA-6954D918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9FCB9-1FE1-BBCC-E14F-03E20A10E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E9702-9D64-EB36-29D1-351D6703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01D8A-CB62-95F4-A2FA-A84A2809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DA452-9F9F-F478-463C-0F542726F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0529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0B7D-187F-06C2-CDA8-7C7B307E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C2695-8737-8FE7-C49F-0A8DE98B8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1C09A-3259-626B-248E-FD4BA549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C418-EF64-6FD2-99BE-30B67CA2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24FD8-B95E-BD99-E047-9709E3C1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27652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D916-5C81-BE1D-9C83-9407330B2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2A064-032B-9B13-9755-37583BB65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AD2B2-28AC-512C-3FB8-32593E7BF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D2C07-C128-10A2-B427-7D8EADAB7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45229-8A07-FC11-D728-3EC295BCA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17284-9482-7705-69B5-AB5F857E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7294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800422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97A3-B6A1-98F7-8BC2-AC6E607E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83AC-FF39-EFCE-253D-F6CB92D0E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0CA16-307B-C6D2-D486-E67404AF0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0F42D-5254-13F7-AFF4-07C3CADD1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0B3DA-5EF3-1B58-D7C5-C551285AA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3C9EF0-278E-691C-3330-670FD775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F3E6C-03DC-DAB6-B8CC-7A0D3C92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A39EF-51E6-A965-93DB-EB254006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6366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BEFE-32AA-91B6-26E1-0D3A4BA3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F4B7B-E787-E251-870C-DF79D2C4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2907A-66E5-A8F0-D3AA-C89E2B64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AEF50-D6CA-4611-DB41-77F0AEDF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00810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D95CE6-547A-3C80-4DE4-226075C6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15ED2-C283-5679-ABA9-8D12952E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82646-69D8-EB28-E694-A22B5592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0386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72C8-D99E-D9B0-0AB8-3716BCF7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56930-A46C-73A4-B7EE-545D4C91D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28F7D-1CE4-660A-96B8-A56BE15B6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65452-5858-4F79-463F-A40A84133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F2B81-A7BD-98FE-8E46-96ED220A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AACBF-E2E3-76BE-3CC5-5BA19F8C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07123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8A8F8-3A87-D2CD-3E3F-7F7DBBED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81B90-72A7-495A-F2C4-B36279224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009A2-8581-0248-65D2-5EB18F3E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2AA5C-7232-6096-F1D2-44EEEA22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5C354-9737-EA39-1085-D0C90AC2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A08F9-5975-4091-3DE8-8B060E56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2254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3179-F1C3-7705-1DCC-457234DB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1C6C9-E1C4-D2E2-2BB2-77BAABD1A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2BDAE-0B09-DDE6-42E8-2847601A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E14B6-8D7D-1491-6C3A-EC07D136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9AAF7-53E1-0F37-7779-847CCED7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3285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77C013-68D0-FA25-C0E8-CE884D18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774AB-2DEE-935B-9E3F-B4A2365E2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9D49-1762-D576-A6AC-225B5D27B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37AD1-B3A4-506F-EA42-B33FF20F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7689A-0A67-04AE-17C7-776C595D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939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8210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C5840-4CE0-4FAE-9CDF-D3590AFDCCE0}" type="datetimeFigureOut">
              <a:rPr lang="en-NZ" smtClean="0"/>
              <a:t>20/09/2022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6DAD8-AD74-475A-915E-3B60302A6D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8090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3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81ED6-4AB7-AC47-8E61-86570F5C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B6E48-AEED-5B40-8251-0864C182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90669-A4BF-A94C-9A56-5AF0707D0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A6F2-D233-5947-B18D-0CBCA94EBCB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A926-6119-3F4A-AD2B-D94B0FCEF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A458F-7330-0A4E-8A81-CBBC7555F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7D41-38D6-D749-9EEC-4CB48B01B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6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5E39F-01F5-4E8E-8F0C-F65C45C0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8F8EC-2EC8-432D-85A1-59D56524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5C633-7A40-4818-90C5-9A3979C18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8B63-C774-415C-9464-6D7B3FC18D62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A72EC-F8DD-47D0-AFB0-8FCFB87FB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64E6-27D1-4B2A-A060-6FFBD22C3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22EDD-6ADB-45BA-8C5C-20DD037F8F3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7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DFE89-BB0F-4BCD-A958-7042D3EB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630A0-60A4-49E5-B4F6-684876A44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717CA-E01F-4BAB-A25B-1C2511B8C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7D385-5975-4C87-8D04-852E5408911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86CB4-9DCE-41E3-99A8-6986EB713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8513F-2548-4C3E-8678-69B389E6D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93464-E1DD-443D-BC2B-C65D6DB54B1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792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CA95F-D889-6484-7A4B-FF087413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93C4D-3C9C-13D1-3525-1D7A1B813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237CB-5473-C88A-4166-93B64EE25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15FC5-36FC-4C36-89EF-F203BE596B93}" type="datetimeFigureOut">
              <a:rPr lang="en-NZ" smtClean="0"/>
              <a:t>20/09/2022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EA201-3F8D-E97B-4D89-A5999A7E4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FF256-CF70-B57C-92E9-3D852554E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D783C-7B04-4983-AC99-DFD06629B7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83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gif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gif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gi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gi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gif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gif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jpeg"/><Relationship Id="rId3" Type="http://schemas.openxmlformats.org/officeDocument/2006/relationships/image" Target="../media/image71.png"/><Relationship Id="rId21" Type="http://schemas.openxmlformats.org/officeDocument/2006/relationships/image" Target="../media/image89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4.jpeg"/><Relationship Id="rId20" Type="http://schemas.openxmlformats.org/officeDocument/2006/relationships/image" Target="../media/image88.png"/><Relationship Id="rId29" Type="http://schemas.openxmlformats.org/officeDocument/2006/relationships/image" Target="../media/image97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31" Type="http://schemas.openxmlformats.org/officeDocument/2006/relationships/image" Target="../media/image9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jpeg"/><Relationship Id="rId30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10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8.jpeg"/><Relationship Id="rId7" Type="http://schemas.openxmlformats.org/officeDocument/2006/relationships/image" Target="../media/image117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6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Relationship Id="rId9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08.jpeg"/><Relationship Id="rId7" Type="http://schemas.openxmlformats.org/officeDocument/2006/relationships/image" Target="../media/image122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Relationship Id="rId9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2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73.xml"/><Relationship Id="rId1" Type="http://schemas.openxmlformats.org/officeDocument/2006/relationships/video" Target="https://www.youtube.com/embed/S_ez8khTc1Q?feature=oembe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slideLayout" Target="../slideLayouts/slideLayout73.xml"/><Relationship Id="rId1" Type="http://schemas.openxmlformats.org/officeDocument/2006/relationships/video" Target="https://www.youtube.com/embed/69UpHh0YlMI?feature=oembed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7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svg"/><Relationship Id="rId7" Type="http://schemas.openxmlformats.org/officeDocument/2006/relationships/image" Target="../media/image151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0.png"/><Relationship Id="rId5" Type="http://schemas.openxmlformats.org/officeDocument/2006/relationships/image" Target="../media/image149.svg"/><Relationship Id="rId4" Type="http://schemas.openxmlformats.org/officeDocument/2006/relationships/image" Target="../media/image148.png"/><Relationship Id="rId9" Type="http://schemas.openxmlformats.org/officeDocument/2006/relationships/image" Target="../media/image153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toitu.co.nz/news-and-events/news/marketing/webinar-recap-businessnzs-webinar-series-all-things-carbon?utm_source=september_newsletter&amp;utm_medium=email&amp;utm_campaign=businessNZ_all_things_carbon_webinar_series" TargetMode="External"/><Relationship Id="rId4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ero.com/blog/2022/09/xero-partnering-with-cogo/" TargetMode="External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302" y="5004078"/>
            <a:ext cx="10459497" cy="139672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1456D"/>
                </a:solidFill>
              </a:rPr>
              <a:t>Tuesday 20</a:t>
            </a:r>
            <a:r>
              <a:rPr lang="en-US" b="1" baseline="30000" dirty="0">
                <a:solidFill>
                  <a:srgbClr val="21456D"/>
                </a:solidFill>
              </a:rPr>
              <a:t>th</a:t>
            </a:r>
            <a:r>
              <a:rPr lang="en-US" b="1" dirty="0">
                <a:solidFill>
                  <a:srgbClr val="21456D"/>
                </a:solidFill>
              </a:rPr>
              <a:t> September 2022</a:t>
            </a:r>
            <a:endParaRPr lang="en-NZ" b="1" dirty="0">
              <a:solidFill>
                <a:srgbClr val="21456D"/>
              </a:solidFill>
            </a:endParaRPr>
          </a:p>
        </p:txBody>
      </p:sp>
      <p:pic>
        <p:nvPicPr>
          <p:cNvPr id="7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19C0FB-7029-E682-C386-F50FA1793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94" y="760223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426851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5" y="430276"/>
            <a:ext cx="8366519" cy="1320800"/>
          </a:xfrm>
        </p:spPr>
        <p:txBody>
          <a:bodyPr>
            <a:normAutofit/>
          </a:bodyPr>
          <a:lstStyle/>
          <a:p>
            <a:r>
              <a:rPr lang="en-NZ" sz="3200" dirty="0"/>
              <a:t>Profits expected to recover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E5757-1179-4641-947E-D8B0DA67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EB4F4-0AA5-470D-A41A-344C62A6BD2D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470556" y="1262865"/>
            <a:ext cx="6845311" cy="4107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70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2566"/>
            <a:ext cx="8976513" cy="1320800"/>
          </a:xfrm>
        </p:spPr>
        <p:txBody>
          <a:bodyPr>
            <a:normAutofit/>
          </a:bodyPr>
          <a:lstStyle/>
          <a:p>
            <a:r>
              <a:rPr lang="en-NZ" sz="3200" dirty="0"/>
              <a:t>As sales perform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E5757-1179-4641-947E-D8B0DA67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EB4F4-0AA5-470D-A41A-344C62A6BD2D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470556" y="1262865"/>
            <a:ext cx="6845311" cy="4107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35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" y="413649"/>
            <a:ext cx="9493134" cy="1320800"/>
          </a:xfrm>
        </p:spPr>
        <p:txBody>
          <a:bodyPr>
            <a:normAutofit/>
          </a:bodyPr>
          <a:lstStyle/>
          <a:p>
            <a:r>
              <a:rPr lang="en-NZ" sz="3200" dirty="0"/>
              <a:t>And businesses expect worst of cost increases to be behind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E5757-1179-4641-947E-D8B0DA67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EB4F4-0AA5-470D-A41A-344C62A6BD2D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452710" y="1549718"/>
            <a:ext cx="6836667" cy="4109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0310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" y="413649"/>
            <a:ext cx="9493134" cy="1320800"/>
          </a:xfrm>
        </p:spPr>
        <p:txBody>
          <a:bodyPr>
            <a:normAutofit/>
          </a:bodyPr>
          <a:lstStyle/>
          <a:p>
            <a:r>
              <a:rPr lang="en-NZ" sz="3200" dirty="0"/>
              <a:t>Businesses are also becoming more comfortable lifting their prices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E5757-1179-4641-947E-D8B0DA67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EB4F4-0AA5-470D-A41A-344C62A6BD2D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452710" y="1552313"/>
            <a:ext cx="6836667" cy="4104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85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402566"/>
            <a:ext cx="9531927" cy="1320800"/>
          </a:xfrm>
        </p:spPr>
        <p:txBody>
          <a:bodyPr>
            <a:normAutofit/>
          </a:bodyPr>
          <a:lstStyle/>
          <a:p>
            <a:r>
              <a:rPr lang="en-NZ" sz="2800" dirty="0"/>
              <a:t>Confidence to invest is returning among local businesses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E5757-1179-4641-947E-D8B0DA67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EB4F4-0AA5-470D-A41A-344C62A6BD2D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840386" y="1558242"/>
            <a:ext cx="6094994" cy="4114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9056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17" y="402566"/>
            <a:ext cx="9378730" cy="1320800"/>
          </a:xfrm>
        </p:spPr>
        <p:txBody>
          <a:bodyPr>
            <a:normAutofit/>
          </a:bodyPr>
          <a:lstStyle/>
          <a:p>
            <a:r>
              <a:rPr lang="en-NZ" sz="3200" dirty="0"/>
              <a:t>Unsurprisingly, businesses want to hire staff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E5757-1179-4641-947E-D8B0DA67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EB4F4-0AA5-470D-A41A-344C62A6BD2D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470075" y="1282369"/>
            <a:ext cx="6846273" cy="4110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166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9" y="242797"/>
            <a:ext cx="9498676" cy="1320800"/>
          </a:xfrm>
        </p:spPr>
        <p:txBody>
          <a:bodyPr>
            <a:normAutofit/>
          </a:bodyPr>
          <a:lstStyle/>
          <a:p>
            <a:r>
              <a:rPr lang="en-NZ" sz="3200" dirty="0"/>
              <a:t>But finding staff has not become any easier since border </a:t>
            </a:r>
            <a:r>
              <a:rPr lang="en-NZ" sz="3200" dirty="0" err="1"/>
              <a:t>reopenings</a:t>
            </a:r>
            <a:endParaRPr lang="en-NZ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CE5757-1179-4641-947E-D8B0DA67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EB4F4-0AA5-470D-A41A-344C62A6BD2D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827357" y="1373959"/>
            <a:ext cx="6043039" cy="4110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83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97" y="609599"/>
            <a:ext cx="8233910" cy="1069571"/>
          </a:xfrm>
        </p:spPr>
        <p:txBody>
          <a:bodyPr>
            <a:noAutofit/>
          </a:bodyPr>
          <a:lstStyle/>
          <a:p>
            <a:r>
              <a:rPr lang="en-N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</a:t>
            </a:r>
            <a:b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NZ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36D71B-1D25-407E-9104-A36EF9D2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DDB34-306B-42CA-9017-A925BA900B83}"/>
              </a:ext>
            </a:extLst>
          </p:cNvPr>
          <p:cNvSpPr txBox="1"/>
          <p:nvPr/>
        </p:nvSpPr>
        <p:spPr>
          <a:xfrm>
            <a:off x="605291" y="1315773"/>
            <a:ext cx="86495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Despite a challenging past 6 months, Selwyn businesses have fared better than the national average.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Businesses are cautiously optimistic that the worm is turning for them – more so than businesses nationally.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But challenges persist. In particular: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Cost escalations are still a fact of life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Finding staff has gotten harder.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8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65" y="1169324"/>
            <a:ext cx="8596668" cy="3685309"/>
          </a:xfrm>
        </p:spPr>
        <p:txBody>
          <a:bodyPr>
            <a:normAutofit/>
          </a:bodyPr>
          <a:lstStyle/>
          <a:p>
            <a:r>
              <a:rPr lang="en-NZ" sz="4200" dirty="0"/>
              <a:t>Time for Q &amp; A</a:t>
            </a:r>
            <a:br>
              <a:rPr lang="en-NZ" sz="4200" dirty="0"/>
            </a:br>
            <a:br>
              <a:rPr lang="en-NZ" sz="4200" dirty="0"/>
            </a:br>
            <a:r>
              <a:rPr lang="en-NZ" sz="4200" dirty="0">
                <a:sym typeface="Wingdings" panose="05000000000000000000" pitchFamily="2" charset="2"/>
              </a:rPr>
              <a:t> </a:t>
            </a:r>
            <a:r>
              <a:rPr lang="en-NZ" sz="4200" dirty="0"/>
              <a:t>To what extent do you share these experiences of your peers?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642D3-AEF5-40C7-999D-60E9091E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311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7E0E-F9A0-C046-9C83-7FBDCA52F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607" y="5572720"/>
            <a:ext cx="6934848" cy="384261"/>
          </a:xfrm>
        </p:spPr>
        <p:txBody>
          <a:bodyPr/>
          <a:lstStyle/>
          <a:p>
            <a:r>
              <a:rPr lang="en-NZ" sz="3200" dirty="0">
                <a:latin typeface="Arial" panose="020B0604020202020204" pitchFamily="34" charset="0"/>
                <a:ea typeface="Sharp Sans Extrabold" pitchFamily="2" charset="0"/>
                <a:cs typeface="Arial" panose="020B0604020202020204" pitchFamily="34" charset="0"/>
              </a:rPr>
              <a:t>CNZ’s Women in Work Initiative</a:t>
            </a:r>
            <a:br>
              <a:rPr lang="en-NZ" sz="3200" dirty="0">
                <a:latin typeface="Arial" panose="020B0604020202020204" pitchFamily="34" charset="0"/>
                <a:ea typeface="Sharp Sans Extrabold" pitchFamily="2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ea typeface="Sharp Sans Extrabold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6EEE7-D3C1-0AC2-C860-06B208BA3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848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A0E634-3B31-8CCD-B859-06173245B366}"/>
              </a:ext>
            </a:extLst>
          </p:cNvPr>
          <p:cNvSpPr/>
          <p:nvPr/>
        </p:nvSpPr>
        <p:spPr>
          <a:xfrm>
            <a:off x="8991600" y="5778500"/>
            <a:ext cx="3200400" cy="71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9F6C6B0-B462-45CC-B4EA-4CA7429B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6167118"/>
            <a:ext cx="1725613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65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D0754A-8B0E-46D7-BB9A-47BA168E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6648" r="26648"/>
          <a:stretch/>
        </p:blipFill>
        <p:spPr bwMode="auto">
          <a:xfrm>
            <a:off x="7437021" y="2582"/>
            <a:ext cx="427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279C2-2D95-4FFF-B797-61E1A692D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103" y="955858"/>
            <a:ext cx="6924136" cy="2232403"/>
          </a:xfrm>
        </p:spPr>
        <p:txBody>
          <a:bodyPr>
            <a:noAutofit/>
          </a:bodyPr>
          <a:lstStyle/>
          <a:p>
            <a:pPr algn="ctr"/>
            <a:r>
              <a:rPr lang="en-NZ" sz="4500" dirty="0"/>
              <a:t>Selwyn Business Survey – August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84AA-40C0-4A2A-A9E7-F0ABA0FFB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054" y="3410480"/>
            <a:ext cx="4079721" cy="1701026"/>
          </a:xfrm>
        </p:spPr>
        <p:txBody>
          <a:bodyPr>
            <a:noAutofit/>
          </a:bodyPr>
          <a:lstStyle/>
          <a:p>
            <a:pPr algn="ctr"/>
            <a:r>
              <a:rPr lang="en-NZ" sz="2000" dirty="0"/>
              <a:t>Benje Patterson</a:t>
            </a:r>
          </a:p>
          <a:p>
            <a:pPr algn="ctr"/>
            <a:r>
              <a:rPr lang="en-NZ" sz="2000" dirty="0"/>
              <a:t>Independent economist</a:t>
            </a:r>
          </a:p>
          <a:p>
            <a:pPr algn="ctr"/>
            <a:r>
              <a:rPr lang="en-NZ" sz="2000" dirty="0"/>
              <a:t>benje@benjepatterson.co.nz</a:t>
            </a:r>
          </a:p>
          <a:p>
            <a:pPr algn="ctr"/>
            <a:r>
              <a:rPr lang="en-NZ" sz="2000" dirty="0"/>
              <a:t>20 September 2022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66E53-8FA1-4134-8C6D-B49204722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03" y="5620040"/>
            <a:ext cx="1848108" cy="7430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B5815F7-CBEE-4032-AD2B-1D41FC94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052898" y="5733014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05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C1C2-2B7C-7345-973F-91A429AA6F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Karen Haigh</a:t>
            </a:r>
            <a:br>
              <a:rPr lang="en-NZ" dirty="0"/>
            </a:br>
            <a:r>
              <a:rPr lang="en-NZ" sz="3600" dirty="0"/>
              <a:t>Talent Specialist, ChristchurchNZ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087A209-715A-EE4F-B24B-DBC086BD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F31100-EE9E-F044-AF5B-E8C58957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737798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9E7877-FB54-6D4D-9831-A67DD83A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48" y="1822111"/>
            <a:ext cx="4541416" cy="1071424"/>
          </a:xfrm>
        </p:spPr>
        <p:txBody>
          <a:bodyPr/>
          <a:lstStyle/>
          <a:p>
            <a:r>
              <a:rPr lang="en-NZ" dirty="0"/>
              <a:t>ChristchurchNZ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B76571-36A2-E444-B5A0-93B7277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E2EE02-1043-2244-BE83-C26E15CCA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06449"/>
            <a:ext cx="5295900" cy="524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FCFDD-38EC-2820-1AF9-D1D815F2BE67}"/>
              </a:ext>
            </a:extLst>
          </p:cNvPr>
          <p:cNvSpPr txBox="1"/>
          <p:nvPr/>
        </p:nvSpPr>
        <p:spPr>
          <a:xfrm>
            <a:off x="363748" y="278266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stimulate sustainable economic growth for a prosperous Ōtautahi Christchurch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64E7C11-5E3B-51BC-5E66-2843FB65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849765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2452EA-0ACD-1C4B-B765-E9EBBEA6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F266D-3471-4A4C-9F0F-785C786FF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06449"/>
            <a:ext cx="5295900" cy="524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759B27-A651-DD26-8ED2-D79C74FA8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" r="33042"/>
          <a:stretch/>
        </p:blipFill>
        <p:spPr>
          <a:xfrm>
            <a:off x="6096000" y="747094"/>
            <a:ext cx="5295900" cy="53044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532AC1-2812-4F80-2FCB-46BFCA86F3BD}"/>
              </a:ext>
            </a:extLst>
          </p:cNvPr>
          <p:cNvSpPr txBox="1"/>
          <p:nvPr/>
        </p:nvSpPr>
        <p:spPr>
          <a:xfrm>
            <a:off x="993475" y="1588789"/>
            <a:ext cx="49530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High-value decent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0" normalizeH="0" baseline="0" noProof="0" dirty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Productivity and GDP output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0" normalizeH="0" baseline="0" noProof="0" dirty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Resilience and sustainability of enterprise and businesses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0" normalizeH="0" baseline="0" noProof="0" dirty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Attractiveness of Christchurch to key audiences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0" normalizeH="0" baseline="0" noProof="0" dirty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Liveability</a:t>
            </a:r>
            <a:endParaRPr kumimoji="0" lang="en-NZ" sz="2800" b="0" i="0" u="none" strike="noStrike" kern="1200" cap="none" spc="-100" normalizeH="0" baseline="0" noProof="0" dirty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Graphic 15" descr="Suburban scene with solid fill">
            <a:extLst>
              <a:ext uri="{FF2B5EF4-FFF2-40B4-BE49-F238E27FC236}">
                <a16:creationId xmlns:a16="http://schemas.microsoft.com/office/drawing/2014/main" id="{C7818241-F729-D913-C6BE-7F49F7839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133" y="5404594"/>
            <a:ext cx="565605" cy="565605"/>
          </a:xfrm>
          <a:prstGeom prst="rect">
            <a:avLst/>
          </a:prstGeom>
        </p:spPr>
      </p:pic>
      <p:pic>
        <p:nvPicPr>
          <p:cNvPr id="17" name="Graphic 16" descr="Gold bars with solid fill">
            <a:extLst>
              <a:ext uri="{FF2B5EF4-FFF2-40B4-BE49-F238E27FC236}">
                <a16:creationId xmlns:a16="http://schemas.microsoft.com/office/drawing/2014/main" id="{06E09795-B4F0-9F91-3C9E-88D753AD4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946" y="3329839"/>
            <a:ext cx="565605" cy="565605"/>
          </a:xfrm>
          <a:prstGeom prst="rect">
            <a:avLst/>
          </a:prstGeom>
        </p:spPr>
      </p:pic>
      <p:pic>
        <p:nvPicPr>
          <p:cNvPr id="18" name="Graphic 17" descr="Earth globe: Asia and Australia with solid fill">
            <a:extLst>
              <a:ext uri="{FF2B5EF4-FFF2-40B4-BE49-F238E27FC236}">
                <a16:creationId xmlns:a16="http://schemas.microsoft.com/office/drawing/2014/main" id="{1662AA2D-DD8C-0EEA-75F0-398C9B3D1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6833" y="4462319"/>
            <a:ext cx="565605" cy="565605"/>
          </a:xfrm>
          <a:prstGeom prst="rect">
            <a:avLst/>
          </a:prstGeom>
        </p:spPr>
      </p:pic>
      <p:pic>
        <p:nvPicPr>
          <p:cNvPr id="19" name="Graphic 18" descr="Pandemic flattening curve bar graph with solid fill">
            <a:extLst>
              <a:ext uri="{FF2B5EF4-FFF2-40B4-BE49-F238E27FC236}">
                <a16:creationId xmlns:a16="http://schemas.microsoft.com/office/drawing/2014/main" id="{91BFBA4A-F6C5-9BF9-55F6-544CA2040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6194" y="2401904"/>
            <a:ext cx="565605" cy="565605"/>
          </a:xfrm>
          <a:prstGeom prst="rect">
            <a:avLst/>
          </a:prstGeom>
        </p:spPr>
      </p:pic>
      <p:pic>
        <p:nvPicPr>
          <p:cNvPr id="20" name="Graphic 19" descr="Programmer female with solid fill">
            <a:extLst>
              <a:ext uri="{FF2B5EF4-FFF2-40B4-BE49-F238E27FC236}">
                <a16:creationId xmlns:a16="http://schemas.microsoft.com/office/drawing/2014/main" id="{9D148B02-FDE8-9C02-FF3F-ED2BC10A1C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4519" y="1517963"/>
            <a:ext cx="565605" cy="56560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49923DC-F678-9731-24D6-CACC2C2A1071}"/>
              </a:ext>
            </a:extLst>
          </p:cNvPr>
          <p:cNvSpPr txBox="1">
            <a:spLocks/>
          </p:cNvSpPr>
          <p:nvPr/>
        </p:nvSpPr>
        <p:spPr>
          <a:xfrm>
            <a:off x="324519" y="497725"/>
            <a:ext cx="11306175" cy="124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Sharp Sans Extrabold" pitchFamily="2" charset="0"/>
                <a:cs typeface="Arial" panose="020B0604020202020204" pitchFamily="34" charset="0"/>
              </a:rPr>
              <a:t>Priorities</a:t>
            </a:r>
            <a:endParaRPr kumimoji="0" lang="en-NZ" sz="5400" b="1" i="0" u="none" strike="noStrike" kern="1200" cap="none" spc="-100" normalizeH="0" baseline="0" noProof="0" dirty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 pitchFamily="34" charset="0"/>
              <a:ea typeface="Sharp Sans Extrabold" pitchFamily="2" charset="0"/>
              <a:cs typeface="Arial" panose="020B0604020202020204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5A37C4E-1002-E56F-1D63-F56AB078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962781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6C701A-6BE4-E74B-907C-A413BDA2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90369C-F8D5-7C49-80D3-F1266274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06449"/>
            <a:ext cx="5295900" cy="5245100"/>
          </a:xfrm>
          <a:prstGeom prst="rect">
            <a:avLst/>
          </a:prstGeom>
        </p:spPr>
      </p:pic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4CF9B0C-74D0-07F9-F5BF-607FDAC47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5" r="8232"/>
          <a:stretch/>
        </p:blipFill>
        <p:spPr>
          <a:xfrm>
            <a:off x="6096000" y="806449"/>
            <a:ext cx="5295900" cy="5245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81C9A5-7F1C-4319-1D3A-0CD65DB7E4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26"/>
          <a:stretch/>
        </p:blipFill>
        <p:spPr>
          <a:xfrm>
            <a:off x="6096000" y="806449"/>
            <a:ext cx="5268316" cy="524510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CE3F87F-8A9D-D150-79D9-0CA5533B93C9}"/>
              </a:ext>
            </a:extLst>
          </p:cNvPr>
          <p:cNvSpPr txBox="1">
            <a:spLocks/>
          </p:cNvSpPr>
          <p:nvPr/>
        </p:nvSpPr>
        <p:spPr>
          <a:xfrm>
            <a:off x="557464" y="2277564"/>
            <a:ext cx="5538536" cy="6098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00" normalizeH="0" baseline="0" noProof="0" dirty="0">
                <a:ln>
                  <a:noFill/>
                </a:ln>
                <a:solidFill>
                  <a:srgbClr val="EFEAE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No.1 challenge for our businesses right now is the skill shortage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F3D6A2-5F21-ED37-2DEA-8C156F9F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4099032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" descr="204,145 Business Woman Illustrations &amp; Clip Art - iStock">
            <a:extLst>
              <a:ext uri="{FF2B5EF4-FFF2-40B4-BE49-F238E27FC236}">
                <a16:creationId xmlns:a16="http://schemas.microsoft.com/office/drawing/2014/main" id="{EBA5C7B3-1014-9D4D-C712-E1F5B908B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41" y="866655"/>
            <a:ext cx="5384132" cy="40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E5439B5-E7B8-75EA-9E36-1B5B6C53A894}"/>
              </a:ext>
            </a:extLst>
          </p:cNvPr>
          <p:cNvSpPr txBox="1"/>
          <p:nvPr/>
        </p:nvSpPr>
        <p:spPr>
          <a:xfrm>
            <a:off x="7840016" y="4396922"/>
            <a:ext cx="4351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18,900</a:t>
            </a:r>
          </a:p>
        </p:txBody>
      </p:sp>
      <p:pic>
        <p:nvPicPr>
          <p:cNvPr id="32" name="Picture 6" descr="Company hiring job candidates Free Vector">
            <a:extLst>
              <a:ext uri="{FF2B5EF4-FFF2-40B4-BE49-F238E27FC236}">
                <a16:creationId xmlns:a16="http://schemas.microsoft.com/office/drawing/2014/main" id="{4691C6A0-28A8-EBE6-0BDE-714CC527C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16265"/>
          <a:stretch/>
        </p:blipFill>
        <p:spPr bwMode="auto">
          <a:xfrm>
            <a:off x="825827" y="1051591"/>
            <a:ext cx="4619634" cy="47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5D65420B-5C0C-6639-E848-3C4D29CCF6BC}"/>
              </a:ext>
            </a:extLst>
          </p:cNvPr>
          <p:cNvSpPr/>
          <p:nvPr/>
        </p:nvSpPr>
        <p:spPr>
          <a:xfrm>
            <a:off x="5691883" y="2885705"/>
            <a:ext cx="1122407" cy="629292"/>
          </a:xfrm>
          <a:prstGeom prst="leftRightArrow">
            <a:avLst/>
          </a:prstGeom>
          <a:solidFill>
            <a:srgbClr val="D73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C0B0E8-6E2E-3687-32AA-71269267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9711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sd logo - The Smash Club">
            <a:extLst>
              <a:ext uri="{FF2B5EF4-FFF2-40B4-BE49-F238E27FC236}">
                <a16:creationId xmlns:a16="http://schemas.microsoft.com/office/drawing/2014/main" id="{A95966C8-7F43-C6E3-61D9-852B8B5D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8" y="207326"/>
            <a:ext cx="1988800" cy="10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- Inland Revenue Department - Organisations - data.govt.nz - discover  and use data">
            <a:extLst>
              <a:ext uri="{FF2B5EF4-FFF2-40B4-BE49-F238E27FC236}">
                <a16:creationId xmlns:a16="http://schemas.microsoft.com/office/drawing/2014/main" id="{BCDEC15F-9D2E-519C-447D-D96DE2786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9" y="152223"/>
            <a:ext cx="2189906" cy="114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 one-stop shop for jobs, employer support and training options -  StudyLink">
            <a:extLst>
              <a:ext uri="{FF2B5EF4-FFF2-40B4-BE49-F238E27FC236}">
                <a16:creationId xmlns:a16="http://schemas.microsoft.com/office/drawing/2014/main" id="{CAC1407E-80DE-8D59-EAB8-2C068A71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6" y="1606024"/>
            <a:ext cx="2205697" cy="63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lti Ethnic Collective | Multicultural Whangārei">
            <a:extLst>
              <a:ext uri="{FF2B5EF4-FFF2-40B4-BE49-F238E27FC236}">
                <a16:creationId xmlns:a16="http://schemas.microsoft.com/office/drawing/2014/main" id="{4E6931F7-11B6-8B98-759E-7029AD11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92" y="55077"/>
            <a:ext cx="2184609" cy="13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ristchurch City Council — MSH Consulting">
            <a:extLst>
              <a:ext uri="{FF2B5EF4-FFF2-40B4-BE49-F238E27FC236}">
                <a16:creationId xmlns:a16="http://schemas.microsoft.com/office/drawing/2014/main" id="{96C91777-453B-AC83-BAF1-7DD79033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099" y="1550049"/>
            <a:ext cx="2280352" cy="6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nistry for Pacific Peoples - Organisations - data.govt.nz - discover and  use data">
            <a:extLst>
              <a:ext uri="{FF2B5EF4-FFF2-40B4-BE49-F238E27FC236}">
                <a16:creationId xmlns:a16="http://schemas.microsoft.com/office/drawing/2014/main" id="{67279B0E-1E1B-1AC8-6A0C-708C4601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02" y="286636"/>
            <a:ext cx="2240879" cy="9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epartment of Internal Affairs - CommunityNet Aotearoa">
            <a:extLst>
              <a:ext uri="{FF2B5EF4-FFF2-40B4-BE49-F238E27FC236}">
                <a16:creationId xmlns:a16="http://schemas.microsoft.com/office/drawing/2014/main" id="{FDB21EA7-56F9-CC91-9FA7-1EA86C9D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26" y="1461303"/>
            <a:ext cx="2438399" cy="8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bout - Tertiary Education Commission - Organisations - data.govt.nz -  discover and use data">
            <a:extLst>
              <a:ext uri="{FF2B5EF4-FFF2-40B4-BE49-F238E27FC236}">
                <a16:creationId xmlns:a16="http://schemas.microsoft.com/office/drawing/2014/main" id="{5CF0BFF9-2CD8-73AF-829A-A5719EF0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43" y="299701"/>
            <a:ext cx="2189906" cy="85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ogin | Selwyn District Council Building Consent Online Application System">
            <a:extLst>
              <a:ext uri="{FF2B5EF4-FFF2-40B4-BE49-F238E27FC236}">
                <a16:creationId xmlns:a16="http://schemas.microsoft.com/office/drawing/2014/main" id="{B4716265-EC5E-4543-5BC3-809C48BE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4" y="2651741"/>
            <a:ext cx="2065705" cy="7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s | University of Canterbury">
            <a:extLst>
              <a:ext uri="{FF2B5EF4-FFF2-40B4-BE49-F238E27FC236}">
                <a16:creationId xmlns:a16="http://schemas.microsoft.com/office/drawing/2014/main" id="{C776B1F1-ABE5-36AC-A24E-EB546F4D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60" y="3666971"/>
            <a:ext cx="2682666" cy="103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Ara Institute of Canterbury logo - Millpond">
            <a:extLst>
              <a:ext uri="{FF2B5EF4-FFF2-40B4-BE49-F238E27FC236}">
                <a16:creationId xmlns:a16="http://schemas.microsoft.com/office/drawing/2014/main" id="{DB639B6E-8AEE-978C-1CAC-51C8F256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8" y="3795149"/>
            <a:ext cx="1905000" cy="7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Universities and Online Learning - Recollect">
            <a:extLst>
              <a:ext uri="{FF2B5EF4-FFF2-40B4-BE49-F238E27FC236}">
                <a16:creationId xmlns:a16="http://schemas.microsoft.com/office/drawing/2014/main" id="{969861C6-FA87-82AA-6E48-E190F190B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274" y="3414901"/>
            <a:ext cx="1213222" cy="14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ontact | New Zealand Red Cross">
            <a:extLst>
              <a:ext uri="{FF2B5EF4-FFF2-40B4-BE49-F238E27FC236}">
                <a16:creationId xmlns:a16="http://schemas.microsoft.com/office/drawing/2014/main" id="{DCC32E31-1CD2-D7D7-C55A-EAA87A2D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69" y="2432470"/>
            <a:ext cx="2438399" cy="12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hristchurch | Dress for Success Christchurch">
            <a:extLst>
              <a:ext uri="{FF2B5EF4-FFF2-40B4-BE49-F238E27FC236}">
                <a16:creationId xmlns:a16="http://schemas.microsoft.com/office/drawing/2014/main" id="{E767186B-7409-6841-21C8-61FCBDBE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484" y="2770635"/>
            <a:ext cx="4148537" cy="5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ase Studies">
            <a:extLst>
              <a:ext uri="{FF2B5EF4-FFF2-40B4-BE49-F238E27FC236}">
                <a16:creationId xmlns:a16="http://schemas.microsoft.com/office/drawing/2014/main" id="{FC648293-4154-C05C-0E4C-C6A947563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2426" y="3617195"/>
            <a:ext cx="1271233" cy="1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1C04E543-3980-E193-62B2-648D5A154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49" y="4810789"/>
            <a:ext cx="2006794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Canterbury Tech - June Event - NZTech">
            <a:extLst>
              <a:ext uri="{FF2B5EF4-FFF2-40B4-BE49-F238E27FC236}">
                <a16:creationId xmlns:a16="http://schemas.microsoft.com/office/drawing/2014/main" id="{35D25D97-0199-8D2F-3A58-836362E08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4" y="4997496"/>
            <a:ext cx="2209800" cy="7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ome">
            <a:extLst>
              <a:ext uri="{FF2B5EF4-FFF2-40B4-BE49-F238E27FC236}">
                <a16:creationId xmlns:a16="http://schemas.microsoft.com/office/drawing/2014/main" id="{0479C340-F5D1-18C5-313D-A84F2E3AE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643" y="5914942"/>
            <a:ext cx="2438399" cy="69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Tangata Atumotu Mobile COVID-19 Vaccination and Testing services •  Healthpoint">
            <a:extLst>
              <a:ext uri="{FF2B5EF4-FFF2-40B4-BE49-F238E27FC236}">
                <a16:creationId xmlns:a16="http://schemas.microsoft.com/office/drawing/2014/main" id="{AE4A4CCC-6AF9-4CF9-5A86-6BA16394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773" y="4854578"/>
            <a:ext cx="1461248" cy="8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Image result for jade software nz logo">
            <a:extLst>
              <a:ext uri="{FF2B5EF4-FFF2-40B4-BE49-F238E27FC236}">
                <a16:creationId xmlns:a16="http://schemas.microsoft.com/office/drawing/2014/main" id="{330A0962-A502-59F0-571A-A7AD6D46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63" y="4547468"/>
            <a:ext cx="1461248" cy="14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Datacom | Australasia's Largest Homegrown Tech Company">
            <a:extLst>
              <a:ext uri="{FF2B5EF4-FFF2-40B4-BE49-F238E27FC236}">
                <a16:creationId xmlns:a16="http://schemas.microsoft.com/office/drawing/2014/main" id="{56B236FD-5392-AFB4-A3F3-CE25141B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21" y="5065347"/>
            <a:ext cx="2189905" cy="4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Whitiora Centre Limited | Employment, Upskilling &amp; Training - Christchurch">
            <a:extLst>
              <a:ext uri="{FF2B5EF4-FFF2-40B4-BE49-F238E27FC236}">
                <a16:creationId xmlns:a16="http://schemas.microsoft.com/office/drawing/2014/main" id="{573F4FE8-2391-D9D3-E482-3A1DEBA5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95" y="2373346"/>
            <a:ext cx="1461691" cy="11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Image result for kingdom resources logo nz">
            <a:extLst>
              <a:ext uri="{FF2B5EF4-FFF2-40B4-BE49-F238E27FC236}">
                <a16:creationId xmlns:a16="http://schemas.microsoft.com/office/drawing/2014/main" id="{57EC786D-5A6E-2E8A-8F7B-F79328AC9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0" b="15837"/>
          <a:stretch/>
        </p:blipFill>
        <p:spPr bwMode="auto">
          <a:xfrm>
            <a:off x="2508546" y="5729148"/>
            <a:ext cx="2209800" cy="88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The Career Development Company | LinkedIn">
            <a:extLst>
              <a:ext uri="{FF2B5EF4-FFF2-40B4-BE49-F238E27FC236}">
                <a16:creationId xmlns:a16="http://schemas.microsoft.com/office/drawing/2014/main" id="{873BF9C7-93C0-C3BF-59C2-C5BBD2C54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788" y="5866294"/>
            <a:ext cx="1905000" cy="77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Establishing Regional Skills Leadership Groups">
            <a:extLst>
              <a:ext uri="{FF2B5EF4-FFF2-40B4-BE49-F238E27FC236}">
                <a16:creationId xmlns:a16="http://schemas.microsoft.com/office/drawing/2014/main" id="{BE940B3E-4F20-BBCA-8687-7EA5A405B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68" y="1353082"/>
            <a:ext cx="3235306" cy="9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Tupu Aotearoa - Solomon Group">
            <a:extLst>
              <a:ext uri="{FF2B5EF4-FFF2-40B4-BE49-F238E27FC236}">
                <a16:creationId xmlns:a16="http://schemas.microsoft.com/office/drawing/2014/main" id="{D295C821-D377-1D0F-25E8-278EDD61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86" y="5882040"/>
            <a:ext cx="1905000" cy="7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ssurance Specialist - Wellington or Auckland — Te aka kumara">
            <a:extLst>
              <a:ext uri="{FF2B5EF4-FFF2-40B4-BE49-F238E27FC236}">
                <a16:creationId xmlns:a16="http://schemas.microsoft.com/office/drawing/2014/main" id="{8168B5FC-82A0-DB81-C0E2-2AB135EA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98" y="3913601"/>
            <a:ext cx="2438399" cy="6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BCITO » Youth Employment Success">
            <a:extLst>
              <a:ext uri="{FF2B5EF4-FFF2-40B4-BE49-F238E27FC236}">
                <a16:creationId xmlns:a16="http://schemas.microsoft.com/office/drawing/2014/main" id="{4855B9F1-8EDE-7378-562F-664BA5BC5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1" b="35195"/>
          <a:stretch/>
        </p:blipFill>
        <p:spPr bwMode="auto">
          <a:xfrm>
            <a:off x="9961747" y="5822045"/>
            <a:ext cx="2143125" cy="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6D6F69C-9CBB-203D-4C1B-506208C7627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31" y="1609225"/>
            <a:ext cx="1635743" cy="53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86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97F4A1-461A-454B-A594-E4B6FE2C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08" y="835888"/>
            <a:ext cx="4383467" cy="1071424"/>
          </a:xfrm>
        </p:spPr>
        <p:txBody>
          <a:bodyPr/>
          <a:lstStyle/>
          <a:p>
            <a:r>
              <a:rPr lang="en-US" sz="4000" spc="-100" dirty="0">
                <a:ea typeface="Sharp Sans Extrabold" pitchFamily="2" charset="0"/>
              </a:rPr>
              <a:t>Key project initiatives</a:t>
            </a:r>
            <a:endParaRPr lang="en-NZ" sz="4000" spc="-100" dirty="0">
              <a:ea typeface="Sharp Sans Extrabold" pitchFamily="2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74BEA-5F82-9445-12CF-00D64111857C}"/>
              </a:ext>
            </a:extLst>
          </p:cNvPr>
          <p:cNvSpPr/>
          <p:nvPr/>
        </p:nvSpPr>
        <p:spPr>
          <a:xfrm>
            <a:off x="812799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2C92D-AF35-5233-B42E-D6B48A58DE53}"/>
              </a:ext>
            </a:extLst>
          </p:cNvPr>
          <p:cNvSpPr/>
          <p:nvPr/>
        </p:nvSpPr>
        <p:spPr>
          <a:xfrm>
            <a:off x="8345388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F0724-F5A1-FAC3-E083-CA2B2E6E1D8D}"/>
              </a:ext>
            </a:extLst>
          </p:cNvPr>
          <p:cNvSpPr/>
          <p:nvPr/>
        </p:nvSpPr>
        <p:spPr>
          <a:xfrm>
            <a:off x="4599177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FD86C-B9F5-82E3-9A74-7508E5141A43}"/>
              </a:ext>
            </a:extLst>
          </p:cNvPr>
          <p:cNvSpPr/>
          <p:nvPr/>
        </p:nvSpPr>
        <p:spPr>
          <a:xfrm>
            <a:off x="812799" y="2131689"/>
            <a:ext cx="3173512" cy="1246187"/>
          </a:xfrm>
          <a:prstGeom prst="rect">
            <a:avLst/>
          </a:prstGeom>
          <a:solidFill>
            <a:srgbClr val="2E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Regionalised hub of information, events &amp; support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B20DBC-B769-116F-176D-9B39D00B234F}"/>
              </a:ext>
            </a:extLst>
          </p:cNvPr>
          <p:cNvSpPr/>
          <p:nvPr/>
        </p:nvSpPr>
        <p:spPr>
          <a:xfrm>
            <a:off x="2010470" y="4922904"/>
            <a:ext cx="778170" cy="762503"/>
          </a:xfrm>
          <a:prstGeom prst="ellipse">
            <a:avLst/>
          </a:prstGeom>
          <a:solidFill>
            <a:srgbClr val="2E2D2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01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F00041-610F-4ABC-12DD-C136F323566A}"/>
              </a:ext>
            </a:extLst>
          </p:cNvPr>
          <p:cNvSpPr/>
          <p:nvPr/>
        </p:nvSpPr>
        <p:spPr>
          <a:xfrm>
            <a:off x="4599177" y="2131689"/>
            <a:ext cx="3173512" cy="1246187"/>
          </a:xfrm>
          <a:prstGeom prst="rect">
            <a:avLst/>
          </a:prstGeom>
          <a:solidFill>
            <a:srgbClr val="D73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Campaign to inspire, inform &amp; connect</a:t>
            </a:r>
            <a:endParaRPr kumimoji="0" lang="en-N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E560DE-7266-8BA6-1AE9-F0BC66D58C33}"/>
              </a:ext>
            </a:extLst>
          </p:cNvPr>
          <p:cNvSpPr/>
          <p:nvPr/>
        </p:nvSpPr>
        <p:spPr>
          <a:xfrm>
            <a:off x="8345388" y="2131689"/>
            <a:ext cx="3173512" cy="1246187"/>
          </a:xfrm>
          <a:prstGeom prst="rect">
            <a:avLst/>
          </a:prstGeom>
          <a:solidFill>
            <a:srgbClr val="23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Employer capability building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888AC5-91BF-A088-59AA-012D0600BDA5}"/>
              </a:ext>
            </a:extLst>
          </p:cNvPr>
          <p:cNvSpPr/>
          <p:nvPr/>
        </p:nvSpPr>
        <p:spPr>
          <a:xfrm>
            <a:off x="5703210" y="4929130"/>
            <a:ext cx="778170" cy="762503"/>
          </a:xfrm>
          <a:prstGeom prst="ellipse">
            <a:avLst/>
          </a:prstGeom>
          <a:solidFill>
            <a:srgbClr val="D73B3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02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1C2BAF-7DFE-B6DF-4D45-F944497E8E1C}"/>
              </a:ext>
            </a:extLst>
          </p:cNvPr>
          <p:cNvSpPr/>
          <p:nvPr/>
        </p:nvSpPr>
        <p:spPr>
          <a:xfrm>
            <a:off x="9543060" y="4906140"/>
            <a:ext cx="778170" cy="762503"/>
          </a:xfrm>
          <a:prstGeom prst="ellipse">
            <a:avLst/>
          </a:prstGeom>
          <a:solidFill>
            <a:srgbClr val="23435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03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pic>
        <p:nvPicPr>
          <p:cNvPr id="26" name="Graphic 25" descr="Group with solid fill">
            <a:extLst>
              <a:ext uri="{FF2B5EF4-FFF2-40B4-BE49-F238E27FC236}">
                <a16:creationId xmlns:a16="http://schemas.microsoft.com/office/drawing/2014/main" id="{E0623A65-4735-3684-01B2-EBB02566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9411" y="3658712"/>
            <a:ext cx="1245466" cy="1245466"/>
          </a:xfrm>
          <a:prstGeom prst="rect">
            <a:avLst/>
          </a:prstGeom>
        </p:spPr>
      </p:pic>
      <p:pic>
        <p:nvPicPr>
          <p:cNvPr id="27" name="Graphic 26" descr="Flowchart with solid fill">
            <a:extLst>
              <a:ext uri="{FF2B5EF4-FFF2-40B4-BE49-F238E27FC236}">
                <a16:creationId xmlns:a16="http://schemas.microsoft.com/office/drawing/2014/main" id="{18385E36-C841-BC6D-F698-529F1FB97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7362" y="3449031"/>
            <a:ext cx="1328154" cy="1328154"/>
          </a:xfrm>
          <a:prstGeom prst="rect">
            <a:avLst/>
          </a:prstGeom>
        </p:spPr>
      </p:pic>
      <p:pic>
        <p:nvPicPr>
          <p:cNvPr id="28" name="Graphic 27" descr="Online Network with solid fill">
            <a:extLst>
              <a:ext uri="{FF2B5EF4-FFF2-40B4-BE49-F238E27FC236}">
                <a16:creationId xmlns:a16="http://schemas.microsoft.com/office/drawing/2014/main" id="{131B06B7-254A-1AEB-4233-0738AB7D4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0604" y="3540069"/>
            <a:ext cx="1230792" cy="1230792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19CDDFD-3FD5-64D4-03E9-AB4C6F56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7544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5223C0-E7C8-6646-B6E5-D3CDF26C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9" y="806449"/>
            <a:ext cx="4541416" cy="612423"/>
          </a:xfrm>
        </p:spPr>
        <p:txBody>
          <a:bodyPr/>
          <a:lstStyle/>
          <a:p>
            <a:r>
              <a:rPr lang="en-NZ" dirty="0"/>
              <a:t>Focus Groups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6C701A-6BE4-E74B-907C-A413BDA2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90369C-F8D5-7C49-80D3-F1266274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06449"/>
            <a:ext cx="5295900" cy="5245100"/>
          </a:xfrm>
          <a:prstGeom prst="rect">
            <a:avLst/>
          </a:prstGeom>
        </p:spPr>
      </p:pic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4CF9B0C-74D0-07F9-F5BF-607FDAC47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5" r="8232"/>
          <a:stretch/>
        </p:blipFill>
        <p:spPr>
          <a:xfrm>
            <a:off x="6096000" y="806449"/>
            <a:ext cx="5295900" cy="5245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03FCA7-A47B-3C1C-3B34-8679DEC41545}"/>
              </a:ext>
            </a:extLst>
          </p:cNvPr>
          <p:cNvSpPr txBox="1"/>
          <p:nvPr/>
        </p:nvSpPr>
        <p:spPr>
          <a:xfrm>
            <a:off x="563646" y="1704383"/>
            <a:ext cx="529590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Women quickly lose confidence when taking a break from 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Women struggle to find quality/reputable information and advice that they need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Prefer small, interactive careers &amp; information events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None of the women interviewed had any knowledge of regional growth sectors and potential opportunity, what regional job shortages there are now and in the future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3E696E-97BD-5508-812C-81720C56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1324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780643-A2E0-659A-65C8-5B20684127CD}"/>
              </a:ext>
            </a:extLst>
          </p:cNvPr>
          <p:cNvSpPr/>
          <p:nvPr/>
        </p:nvSpPr>
        <p:spPr>
          <a:xfrm>
            <a:off x="812799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5120D-D88B-FDE2-AAAB-2913419C588E}"/>
              </a:ext>
            </a:extLst>
          </p:cNvPr>
          <p:cNvSpPr/>
          <p:nvPr/>
        </p:nvSpPr>
        <p:spPr>
          <a:xfrm>
            <a:off x="812799" y="2131689"/>
            <a:ext cx="3173512" cy="1246187"/>
          </a:xfrm>
          <a:prstGeom prst="rect">
            <a:avLst/>
          </a:prstGeom>
          <a:solidFill>
            <a:srgbClr val="2E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Regionalised hub of information, events &amp; support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E42DE4-476A-3513-C1FA-ED4407A73FF4}"/>
              </a:ext>
            </a:extLst>
          </p:cNvPr>
          <p:cNvSpPr/>
          <p:nvPr/>
        </p:nvSpPr>
        <p:spPr>
          <a:xfrm>
            <a:off x="2010470" y="4922904"/>
            <a:ext cx="778170" cy="762503"/>
          </a:xfrm>
          <a:prstGeom prst="ellipse">
            <a:avLst/>
          </a:prstGeom>
          <a:solidFill>
            <a:srgbClr val="2E2D2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01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pic>
        <p:nvPicPr>
          <p:cNvPr id="7" name="Graphic 6" descr="Flowchart with solid fill">
            <a:extLst>
              <a:ext uri="{FF2B5EF4-FFF2-40B4-BE49-F238E27FC236}">
                <a16:creationId xmlns:a16="http://schemas.microsoft.com/office/drawing/2014/main" id="{A9A354D5-70C7-E9B0-F102-2E9EDF8D6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7362" y="3449031"/>
            <a:ext cx="1328154" cy="13281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97F4A1-461A-454B-A594-E4B6FE2C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08" y="835888"/>
            <a:ext cx="5867378" cy="1071424"/>
          </a:xfrm>
        </p:spPr>
        <p:txBody>
          <a:bodyPr/>
          <a:lstStyle/>
          <a:p>
            <a:r>
              <a:rPr lang="en-US" sz="4000" spc="-100" dirty="0">
                <a:ea typeface="Sharp Sans Extrabold" pitchFamily="2" charset="0"/>
              </a:rPr>
              <a:t>Key project initiatives</a:t>
            </a:r>
            <a:endParaRPr lang="en-NZ" sz="4000" spc="-100" dirty="0">
              <a:ea typeface="Sharp Sans Extrabold" pitchFamily="2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74BEA-5F82-9445-12CF-00D64111857C}"/>
              </a:ext>
            </a:extLst>
          </p:cNvPr>
          <p:cNvSpPr/>
          <p:nvPr/>
        </p:nvSpPr>
        <p:spPr>
          <a:xfrm>
            <a:off x="699528" y="3432922"/>
            <a:ext cx="3599103" cy="2157763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2C92D-AF35-5233-B42E-D6B48A58DE53}"/>
              </a:ext>
            </a:extLst>
          </p:cNvPr>
          <p:cNvSpPr/>
          <p:nvPr/>
        </p:nvSpPr>
        <p:spPr>
          <a:xfrm>
            <a:off x="8058301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F0724-F5A1-FAC3-E083-CA2B2E6E1D8D}"/>
              </a:ext>
            </a:extLst>
          </p:cNvPr>
          <p:cNvSpPr/>
          <p:nvPr/>
        </p:nvSpPr>
        <p:spPr>
          <a:xfrm>
            <a:off x="4535379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FD86C-B9F5-82E3-9A74-7508E5141A43}"/>
              </a:ext>
            </a:extLst>
          </p:cNvPr>
          <p:cNvSpPr/>
          <p:nvPr/>
        </p:nvSpPr>
        <p:spPr>
          <a:xfrm>
            <a:off x="699528" y="1958436"/>
            <a:ext cx="3599713" cy="1470564"/>
          </a:xfrm>
          <a:prstGeom prst="rect">
            <a:avLst/>
          </a:prstGeom>
          <a:solidFill>
            <a:srgbClr val="2E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Regionalised hub of information, events &amp; support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B20DBC-B769-116F-176D-9B39D00B234F}"/>
              </a:ext>
            </a:extLst>
          </p:cNvPr>
          <p:cNvSpPr/>
          <p:nvPr/>
        </p:nvSpPr>
        <p:spPr>
          <a:xfrm>
            <a:off x="2085743" y="5145343"/>
            <a:ext cx="902851" cy="864616"/>
          </a:xfrm>
          <a:prstGeom prst="ellipse">
            <a:avLst/>
          </a:prstGeom>
          <a:solidFill>
            <a:srgbClr val="2E2D2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01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F00041-610F-4ABC-12DD-C136F323566A}"/>
              </a:ext>
            </a:extLst>
          </p:cNvPr>
          <p:cNvSpPr/>
          <p:nvPr/>
        </p:nvSpPr>
        <p:spPr>
          <a:xfrm>
            <a:off x="4535379" y="2131689"/>
            <a:ext cx="3173512" cy="1246187"/>
          </a:xfrm>
          <a:prstGeom prst="rect">
            <a:avLst/>
          </a:prstGeom>
          <a:solidFill>
            <a:srgbClr val="D73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Campaign to inspire, inform &amp; connect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E560DE-7266-8BA6-1AE9-F0BC66D58C33}"/>
              </a:ext>
            </a:extLst>
          </p:cNvPr>
          <p:cNvSpPr/>
          <p:nvPr/>
        </p:nvSpPr>
        <p:spPr>
          <a:xfrm>
            <a:off x="8058301" y="2131689"/>
            <a:ext cx="3173512" cy="1246187"/>
          </a:xfrm>
          <a:prstGeom prst="rect">
            <a:avLst/>
          </a:prstGeom>
          <a:solidFill>
            <a:srgbClr val="23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Employer capability building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888AC5-91BF-A088-59AA-012D0600BDA5}"/>
              </a:ext>
            </a:extLst>
          </p:cNvPr>
          <p:cNvSpPr/>
          <p:nvPr/>
        </p:nvSpPr>
        <p:spPr>
          <a:xfrm>
            <a:off x="5639412" y="4929130"/>
            <a:ext cx="778170" cy="762503"/>
          </a:xfrm>
          <a:prstGeom prst="ellipse">
            <a:avLst/>
          </a:prstGeom>
          <a:solidFill>
            <a:srgbClr val="D73B3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02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1C2BAF-7DFE-B6DF-4D45-F944497E8E1C}"/>
              </a:ext>
            </a:extLst>
          </p:cNvPr>
          <p:cNvSpPr/>
          <p:nvPr/>
        </p:nvSpPr>
        <p:spPr>
          <a:xfrm>
            <a:off x="9255973" y="4906140"/>
            <a:ext cx="778170" cy="762503"/>
          </a:xfrm>
          <a:prstGeom prst="ellipse">
            <a:avLst/>
          </a:prstGeom>
          <a:solidFill>
            <a:srgbClr val="23435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03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pic>
        <p:nvPicPr>
          <p:cNvPr id="26" name="Graphic 25" descr="Group with solid fill">
            <a:extLst>
              <a:ext uri="{FF2B5EF4-FFF2-40B4-BE49-F238E27FC236}">
                <a16:creationId xmlns:a16="http://schemas.microsoft.com/office/drawing/2014/main" id="{E0623A65-4735-3684-01B2-EBB02566F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2324" y="3658712"/>
            <a:ext cx="1245466" cy="1245466"/>
          </a:xfrm>
          <a:prstGeom prst="rect">
            <a:avLst/>
          </a:prstGeom>
        </p:spPr>
      </p:pic>
      <p:pic>
        <p:nvPicPr>
          <p:cNvPr id="27" name="Graphic 26" descr="Flowchart with solid fill">
            <a:extLst>
              <a:ext uri="{FF2B5EF4-FFF2-40B4-BE49-F238E27FC236}">
                <a16:creationId xmlns:a16="http://schemas.microsoft.com/office/drawing/2014/main" id="{18385E36-C841-BC6D-F698-529F1FB97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5002" y="3608754"/>
            <a:ext cx="1328154" cy="1328154"/>
          </a:xfrm>
          <a:prstGeom prst="rect">
            <a:avLst/>
          </a:prstGeom>
        </p:spPr>
      </p:pic>
      <p:pic>
        <p:nvPicPr>
          <p:cNvPr id="28" name="Graphic 27" descr="Online Network with solid fill">
            <a:extLst>
              <a:ext uri="{FF2B5EF4-FFF2-40B4-BE49-F238E27FC236}">
                <a16:creationId xmlns:a16="http://schemas.microsoft.com/office/drawing/2014/main" id="{131B06B7-254A-1AEB-4233-0738AB7D4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6806" y="3540069"/>
            <a:ext cx="1230792" cy="1230792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19CDDFD-3FD5-64D4-03E9-AB4C6F56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28444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A3E09B-914C-4F67-B5AA-BE4447489B3B}"/>
              </a:ext>
            </a:extLst>
          </p:cNvPr>
          <p:cNvSpPr txBox="1">
            <a:spLocks/>
          </p:cNvSpPr>
          <p:nvPr/>
        </p:nvSpPr>
        <p:spPr>
          <a:xfrm>
            <a:off x="481013" y="861042"/>
            <a:ext cx="11306175" cy="124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5400" b="1" i="0" u="none" strike="noStrike" kern="1200" cap="none" spc="-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harp Sans Extrabold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6D4AA-5EA1-E7B4-2595-0610419CA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6" y="404856"/>
            <a:ext cx="12232632" cy="5410334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83F3FE-E973-AC0A-C44B-74CB9F573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1" y="6311900"/>
            <a:ext cx="1411325" cy="3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49" y="402566"/>
            <a:ext cx="8844951" cy="1320800"/>
          </a:xfrm>
        </p:spPr>
        <p:txBody>
          <a:bodyPr/>
          <a:lstStyle/>
          <a:p>
            <a:r>
              <a:rPr lang="en-NZ" dirty="0"/>
              <a:t>Fifth biannual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B3394-931D-46E9-A759-54BFCE1FD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58456"/>
            <a:ext cx="9070515" cy="4086092"/>
          </a:xfrm>
        </p:spPr>
        <p:txBody>
          <a:bodyPr>
            <a:normAutofit/>
          </a:bodyPr>
          <a:lstStyle/>
          <a:p>
            <a:r>
              <a:rPr lang="en-NZ" sz="2400" dirty="0"/>
              <a:t>This is the 5</a:t>
            </a:r>
            <a:r>
              <a:rPr lang="en-NZ" sz="2400" baseline="30000" dirty="0"/>
              <a:t>th</a:t>
            </a:r>
            <a:r>
              <a:rPr lang="en-NZ" sz="2400" dirty="0"/>
              <a:t> survey we have run</a:t>
            </a:r>
          </a:p>
          <a:p>
            <a:endParaRPr lang="en-NZ" sz="2400" dirty="0"/>
          </a:p>
          <a:p>
            <a:r>
              <a:rPr lang="en-NZ" sz="2400" dirty="0"/>
              <a:t>Survey helps us understand local conditions that gets lost in national data</a:t>
            </a:r>
          </a:p>
          <a:p>
            <a:pPr marL="0" indent="0">
              <a:buNone/>
            </a:pPr>
            <a:endParaRPr lang="en-NZ" sz="2400" dirty="0"/>
          </a:p>
          <a:p>
            <a:r>
              <a:rPr lang="en-NZ" sz="2400" dirty="0"/>
              <a:t>Not just experiences to date, but what businesses expect for themselves in the months ahead</a:t>
            </a:r>
          </a:p>
          <a:p>
            <a:endParaRPr lang="en-NZ" sz="2400" dirty="0"/>
          </a:p>
          <a:p>
            <a:endParaRPr lang="en-NZ" sz="2400" dirty="0"/>
          </a:p>
          <a:p>
            <a:pPr lvl="1"/>
            <a:endParaRPr lang="en-NZ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CC0ED8-98AC-4244-AB44-2871254FC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48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97F4A1-461A-454B-A594-E4B6FE2C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954740"/>
            <a:ext cx="3705671" cy="1071424"/>
          </a:xfrm>
        </p:spPr>
        <p:txBody>
          <a:bodyPr/>
          <a:lstStyle/>
          <a:p>
            <a:r>
              <a:rPr lang="en-US" dirty="0"/>
              <a:t>The Hub Content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75C80E-92D2-0149-984D-1BF687BC3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65" y="2744784"/>
            <a:ext cx="2974114" cy="27252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325084-09A5-7646-A674-42F5E5077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079" y="2744784"/>
            <a:ext cx="2974114" cy="2725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AB9081-6F9A-1246-9F77-B211AA14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743" y="2753928"/>
            <a:ext cx="2974114" cy="27252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D987BE-9B3E-B472-E560-3F3ABD56F66A}"/>
              </a:ext>
            </a:extLst>
          </p:cNvPr>
          <p:cNvSpPr/>
          <p:nvPr/>
        </p:nvSpPr>
        <p:spPr>
          <a:xfrm>
            <a:off x="-7749" y="2753359"/>
            <a:ext cx="2974114" cy="27166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A2BA9A-570A-C006-299F-4E7B5B3EF093}"/>
              </a:ext>
            </a:extLst>
          </p:cNvPr>
          <p:cNvSpPr txBox="1"/>
          <p:nvPr/>
        </p:nvSpPr>
        <p:spPr>
          <a:xfrm>
            <a:off x="730541" y="4579932"/>
            <a:ext cx="313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 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6074FE1-7DDA-4D64-F90E-7D1928C2F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4" y="3228663"/>
            <a:ext cx="873707" cy="9291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6FE2CE5-D477-3683-CB4B-73DB0756B397}"/>
              </a:ext>
            </a:extLst>
          </p:cNvPr>
          <p:cNvSpPr/>
          <p:nvPr/>
        </p:nvSpPr>
        <p:spPr>
          <a:xfrm>
            <a:off x="3060915" y="2740979"/>
            <a:ext cx="2974114" cy="27166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1E6F4DCE-464A-E093-3054-2CBA2B724C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85" y="3157387"/>
            <a:ext cx="1264620" cy="10469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2FAC37-89B5-4D9C-FE08-0BD08E34E7BB}"/>
              </a:ext>
            </a:extLst>
          </p:cNvPr>
          <p:cNvSpPr txBox="1"/>
          <p:nvPr/>
        </p:nvSpPr>
        <p:spPr>
          <a:xfrm>
            <a:off x="3411074" y="4567551"/>
            <a:ext cx="313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Search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ECF150-7513-6EDA-90EC-9F8093769B19}"/>
              </a:ext>
            </a:extLst>
          </p:cNvPr>
          <p:cNvSpPr/>
          <p:nvPr/>
        </p:nvSpPr>
        <p:spPr>
          <a:xfrm>
            <a:off x="6144953" y="2740979"/>
            <a:ext cx="2974114" cy="27166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5E22A67-99A2-D552-EB76-ABD7E9BB6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42" y="3020124"/>
            <a:ext cx="1067288" cy="10593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6DAF53-3C8F-FB9F-1A7A-DA39B7707CD9}"/>
              </a:ext>
            </a:extLst>
          </p:cNvPr>
          <p:cNvSpPr txBox="1"/>
          <p:nvPr/>
        </p:nvSpPr>
        <p:spPr>
          <a:xfrm>
            <a:off x="6057316" y="4279931"/>
            <a:ext cx="3134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Knowledge &amp; Skills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E58336-6FC8-522E-967E-2BBF401869F7}"/>
              </a:ext>
            </a:extLst>
          </p:cNvPr>
          <p:cNvSpPr/>
          <p:nvPr/>
        </p:nvSpPr>
        <p:spPr>
          <a:xfrm>
            <a:off x="9205993" y="2737743"/>
            <a:ext cx="2974114" cy="27166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100273-61F4-A970-B00A-A6F5B7473497}"/>
              </a:ext>
            </a:extLst>
          </p:cNvPr>
          <p:cNvSpPr txBox="1"/>
          <p:nvPr/>
        </p:nvSpPr>
        <p:spPr>
          <a:xfrm>
            <a:off x="9118355" y="4292311"/>
            <a:ext cx="3134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&amp; Connections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6ADFB8A-95C5-1686-0FA3-614CB44609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1" y="3110184"/>
            <a:ext cx="1096749" cy="1065985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309986D-366B-E557-1953-65C79518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676474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8408A-F396-3149-A7FC-1B4A7D40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5" y="954740"/>
            <a:ext cx="4541416" cy="1071424"/>
          </a:xfrm>
        </p:spPr>
        <p:txBody>
          <a:bodyPr/>
          <a:lstStyle/>
          <a:p>
            <a:r>
              <a:rPr lang="en-US" dirty="0"/>
              <a:t>The Inspiration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E9A5E5-761E-5B45-BB4A-ADDE4B779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491D39-6848-7A4F-BCDD-C839919DF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44784"/>
            <a:ext cx="2974114" cy="2725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B4B38F-F414-0C4C-8E3E-831797574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65" y="2744784"/>
            <a:ext cx="2974114" cy="2725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F958A7-FDE1-3949-A3F7-0A4A43F41B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079" y="2744784"/>
            <a:ext cx="2974114" cy="27252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1D9CE4-74CF-AE4E-B306-FA5EEE5736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4376" y="2744784"/>
            <a:ext cx="2974114" cy="2725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B1A70-EE97-6B21-A18B-276E551C1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744784"/>
            <a:ext cx="2974114" cy="2725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C5040-941F-4750-AC89-9325B61E1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0876" y="2744784"/>
            <a:ext cx="2991904" cy="2725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A7B39-3576-EDD7-ACD9-E8FED6A8D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546"/>
          <a:stretch/>
        </p:blipFill>
        <p:spPr>
          <a:xfrm>
            <a:off x="6119542" y="2744784"/>
            <a:ext cx="3033756" cy="2725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8700F-D50E-2A8E-B536-ACFB1A7F47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062"/>
          <a:stretch/>
        </p:blipFill>
        <p:spPr>
          <a:xfrm>
            <a:off x="9224376" y="2744784"/>
            <a:ext cx="2974114" cy="272527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805D551-C7F2-8B58-7C77-9670864D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755699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9E7877-FB54-6D4D-9831-A67DD83A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36" y="2247414"/>
            <a:ext cx="4541416" cy="1071424"/>
          </a:xfrm>
        </p:spPr>
        <p:txBody>
          <a:bodyPr/>
          <a:lstStyle/>
          <a:p>
            <a:r>
              <a:rPr lang="en-NZ" dirty="0"/>
              <a:t>The Expert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B76571-36A2-E444-B5A0-93B7277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E2EE02-1043-2244-BE83-C26E15CCA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06449"/>
            <a:ext cx="5295900" cy="524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269FA-675A-10EE-3FEC-4DA7D7A2A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6" r="8176"/>
          <a:stretch/>
        </p:blipFill>
        <p:spPr>
          <a:xfrm>
            <a:off x="6095999" y="806449"/>
            <a:ext cx="5295901" cy="52451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700A26-A338-C230-3E25-1D4E6187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942656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97F4A1-461A-454B-A594-E4B6FE2C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4" y="954740"/>
            <a:ext cx="8757179" cy="1071424"/>
          </a:xfrm>
        </p:spPr>
        <p:txBody>
          <a:bodyPr/>
          <a:lstStyle/>
          <a:p>
            <a:r>
              <a:rPr lang="en-US" spc="-100" dirty="0" err="1"/>
              <a:t>PowerUp</a:t>
            </a:r>
            <a:r>
              <a:rPr lang="en-US" spc="-100" dirty="0"/>
              <a:t> a Career in Tech Event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FAEB7-39DD-324C-B86B-AD85D7A36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44784"/>
            <a:ext cx="2974114" cy="2725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75C80E-92D2-0149-984D-1BF687BC3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65" y="2744784"/>
            <a:ext cx="2974114" cy="27252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325084-09A5-7646-A674-42F5E5077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079" y="2744784"/>
            <a:ext cx="2974114" cy="2725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AB9081-6F9A-1246-9F77-B211AA1457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743" y="2744784"/>
            <a:ext cx="2974114" cy="27252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FF87B-1D77-4A59-B519-6E8A1373D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D646C-B875-50E3-9E34-31CECDA41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18678"/>
          <a:stretch/>
        </p:blipFill>
        <p:spPr bwMode="auto">
          <a:xfrm>
            <a:off x="3076414" y="2744784"/>
            <a:ext cx="2966365" cy="2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6C6D74D-64AD-0650-0831-690710374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6995" r="15570" b="7798"/>
          <a:stretch/>
        </p:blipFill>
        <p:spPr bwMode="auto">
          <a:xfrm>
            <a:off x="6137329" y="2698235"/>
            <a:ext cx="2974114" cy="2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6ECAF1B-8BB6-EFBE-2587-7ABCC74C5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r="11213"/>
          <a:stretch/>
        </p:blipFill>
        <p:spPr bwMode="auto">
          <a:xfrm>
            <a:off x="9221493" y="2698235"/>
            <a:ext cx="2974115" cy="2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CAB4332-F114-0F92-400F-436E335E9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r="12636"/>
          <a:stretch/>
        </p:blipFill>
        <p:spPr bwMode="auto">
          <a:xfrm>
            <a:off x="0" y="2744784"/>
            <a:ext cx="2966365" cy="2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223BA8-EAF3-5C47-06A5-9D64A432E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707682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8408A-F396-3149-A7FC-1B4A7D40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64" y="954740"/>
            <a:ext cx="11299020" cy="1071424"/>
          </a:xfrm>
        </p:spPr>
        <p:txBody>
          <a:bodyPr/>
          <a:lstStyle/>
          <a:p>
            <a:r>
              <a:rPr lang="en-US" dirty="0" err="1"/>
              <a:t>PowerUp</a:t>
            </a:r>
            <a:r>
              <a:rPr lang="en-US" dirty="0"/>
              <a:t> your Professional Career Event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E9A5E5-761E-5B45-BB4A-ADDE4B779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B8700F-D50E-2A8E-B536-ACFB1A7F4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2"/>
          <a:stretch/>
        </p:blipFill>
        <p:spPr>
          <a:xfrm>
            <a:off x="9224376" y="2723521"/>
            <a:ext cx="2974114" cy="272527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805D551-C7F2-8B58-7C77-9670864D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  <p:pic>
        <p:nvPicPr>
          <p:cNvPr id="6" name="Picture 5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F30E3F11-97A5-7EA6-7F8C-C803F724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7"/>
          <a:stretch/>
        </p:blipFill>
        <p:spPr>
          <a:xfrm>
            <a:off x="0" y="2723521"/>
            <a:ext cx="2974114" cy="2725272"/>
          </a:xfrm>
          <a:prstGeom prst="rect">
            <a:avLst/>
          </a:prstGeom>
        </p:spPr>
      </p:pic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E4635B2D-8393-4D7D-4A43-C2B03C028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 r="18545" b="28309"/>
          <a:stretch/>
        </p:blipFill>
        <p:spPr bwMode="auto">
          <a:xfrm>
            <a:off x="3040245" y="2723522"/>
            <a:ext cx="2974115" cy="2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7EFE669-16DD-4762-BAFC-C2A40024B4B8">
            <a:extLst>
              <a:ext uri="{FF2B5EF4-FFF2-40B4-BE49-F238E27FC236}">
                <a16:creationId xmlns:a16="http://schemas.microsoft.com/office/drawing/2014/main" id="{AF120FF3-D7C4-AE11-8446-95EE05AB46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10173"/>
          <a:stretch/>
        </p:blipFill>
        <p:spPr bwMode="auto">
          <a:xfrm>
            <a:off x="6145079" y="2723521"/>
            <a:ext cx="2974115" cy="272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ED9A22B-E0EF-4240-A8AB-6D03CEF779A3">
            <a:extLst>
              <a:ext uri="{FF2B5EF4-FFF2-40B4-BE49-F238E27FC236}">
                <a16:creationId xmlns:a16="http://schemas.microsoft.com/office/drawing/2014/main" id="{1B04A53C-78C0-4E7F-E7EE-55D90331D1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9" t="26387" r="13079"/>
          <a:stretch/>
        </p:blipFill>
        <p:spPr bwMode="auto">
          <a:xfrm>
            <a:off x="9224376" y="2718205"/>
            <a:ext cx="2974114" cy="2725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613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97F4A1-461A-454B-A594-E4B6FE2C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08" y="835888"/>
            <a:ext cx="5599792" cy="1071424"/>
          </a:xfrm>
        </p:spPr>
        <p:txBody>
          <a:bodyPr/>
          <a:lstStyle/>
          <a:p>
            <a:r>
              <a:rPr lang="en-US" sz="4000" spc="-100" dirty="0">
                <a:ea typeface="Sharp Sans Extrabold" pitchFamily="2" charset="0"/>
              </a:rPr>
              <a:t>Key project initiatives</a:t>
            </a:r>
            <a:endParaRPr lang="en-NZ" sz="4000" spc="-100" dirty="0">
              <a:ea typeface="Sharp Sans Extrabold" pitchFamily="2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74BEA-5F82-9445-12CF-00D64111857C}"/>
              </a:ext>
            </a:extLst>
          </p:cNvPr>
          <p:cNvSpPr/>
          <p:nvPr/>
        </p:nvSpPr>
        <p:spPr>
          <a:xfrm>
            <a:off x="812799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2C92D-AF35-5233-B42E-D6B48A58DE53}"/>
              </a:ext>
            </a:extLst>
          </p:cNvPr>
          <p:cNvSpPr/>
          <p:nvPr/>
        </p:nvSpPr>
        <p:spPr>
          <a:xfrm>
            <a:off x="8345388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F0724-F5A1-FAC3-E083-CA2B2E6E1D8D}"/>
              </a:ext>
            </a:extLst>
          </p:cNvPr>
          <p:cNvSpPr/>
          <p:nvPr/>
        </p:nvSpPr>
        <p:spPr>
          <a:xfrm>
            <a:off x="4599177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FD86C-B9F5-82E3-9A74-7508E5141A43}"/>
              </a:ext>
            </a:extLst>
          </p:cNvPr>
          <p:cNvSpPr/>
          <p:nvPr/>
        </p:nvSpPr>
        <p:spPr>
          <a:xfrm>
            <a:off x="812799" y="2131689"/>
            <a:ext cx="3173512" cy="1246187"/>
          </a:xfrm>
          <a:prstGeom prst="rect">
            <a:avLst/>
          </a:prstGeom>
          <a:solidFill>
            <a:srgbClr val="2E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Regionalised hub of information, events &amp; support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B20DBC-B769-116F-176D-9B39D00B234F}"/>
              </a:ext>
            </a:extLst>
          </p:cNvPr>
          <p:cNvSpPr/>
          <p:nvPr/>
        </p:nvSpPr>
        <p:spPr>
          <a:xfrm>
            <a:off x="2010470" y="4922904"/>
            <a:ext cx="778170" cy="762503"/>
          </a:xfrm>
          <a:prstGeom prst="ellipse">
            <a:avLst/>
          </a:prstGeom>
          <a:solidFill>
            <a:srgbClr val="2E2D2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01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F00041-610F-4ABC-12DD-C136F323566A}"/>
              </a:ext>
            </a:extLst>
          </p:cNvPr>
          <p:cNvSpPr/>
          <p:nvPr/>
        </p:nvSpPr>
        <p:spPr>
          <a:xfrm>
            <a:off x="4599177" y="2131689"/>
            <a:ext cx="3173512" cy="1246187"/>
          </a:xfrm>
          <a:prstGeom prst="rect">
            <a:avLst/>
          </a:prstGeom>
          <a:solidFill>
            <a:srgbClr val="D73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Campaign to inspire, inform &amp; connect</a:t>
            </a:r>
            <a:endParaRPr kumimoji="0" lang="en-N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E560DE-7266-8BA6-1AE9-F0BC66D58C33}"/>
              </a:ext>
            </a:extLst>
          </p:cNvPr>
          <p:cNvSpPr/>
          <p:nvPr/>
        </p:nvSpPr>
        <p:spPr>
          <a:xfrm>
            <a:off x="8345388" y="2131689"/>
            <a:ext cx="3173512" cy="1246187"/>
          </a:xfrm>
          <a:prstGeom prst="rect">
            <a:avLst/>
          </a:prstGeom>
          <a:solidFill>
            <a:srgbClr val="23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Employer capability building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888AC5-91BF-A088-59AA-012D0600BDA5}"/>
              </a:ext>
            </a:extLst>
          </p:cNvPr>
          <p:cNvSpPr/>
          <p:nvPr/>
        </p:nvSpPr>
        <p:spPr>
          <a:xfrm>
            <a:off x="5703210" y="4929130"/>
            <a:ext cx="778170" cy="762503"/>
          </a:xfrm>
          <a:prstGeom prst="ellipse">
            <a:avLst/>
          </a:prstGeom>
          <a:solidFill>
            <a:srgbClr val="D73B3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02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1C2BAF-7DFE-B6DF-4D45-F944497E8E1C}"/>
              </a:ext>
            </a:extLst>
          </p:cNvPr>
          <p:cNvSpPr/>
          <p:nvPr/>
        </p:nvSpPr>
        <p:spPr>
          <a:xfrm>
            <a:off x="9543060" y="4906140"/>
            <a:ext cx="778170" cy="762503"/>
          </a:xfrm>
          <a:prstGeom prst="ellipse">
            <a:avLst/>
          </a:prstGeom>
          <a:solidFill>
            <a:srgbClr val="2343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03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pic>
        <p:nvPicPr>
          <p:cNvPr id="26" name="Graphic 25" descr="Group with solid fill">
            <a:extLst>
              <a:ext uri="{FF2B5EF4-FFF2-40B4-BE49-F238E27FC236}">
                <a16:creationId xmlns:a16="http://schemas.microsoft.com/office/drawing/2014/main" id="{E0623A65-4735-3684-01B2-EBB02566F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9411" y="3658712"/>
            <a:ext cx="1245466" cy="1245466"/>
          </a:xfrm>
          <a:prstGeom prst="rect">
            <a:avLst/>
          </a:prstGeom>
        </p:spPr>
      </p:pic>
      <p:pic>
        <p:nvPicPr>
          <p:cNvPr id="27" name="Graphic 26" descr="Flowchart with solid fill">
            <a:extLst>
              <a:ext uri="{FF2B5EF4-FFF2-40B4-BE49-F238E27FC236}">
                <a16:creationId xmlns:a16="http://schemas.microsoft.com/office/drawing/2014/main" id="{18385E36-C841-BC6D-F698-529F1FB97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7362" y="3449031"/>
            <a:ext cx="1328154" cy="1328154"/>
          </a:xfrm>
          <a:prstGeom prst="rect">
            <a:avLst/>
          </a:prstGeom>
        </p:spPr>
      </p:pic>
      <p:pic>
        <p:nvPicPr>
          <p:cNvPr id="28" name="Graphic 27" descr="Online Network with solid fill">
            <a:extLst>
              <a:ext uri="{FF2B5EF4-FFF2-40B4-BE49-F238E27FC236}">
                <a16:creationId xmlns:a16="http://schemas.microsoft.com/office/drawing/2014/main" id="{131B06B7-254A-1AEB-4233-0738AB7D4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0604" y="3540069"/>
            <a:ext cx="1230792" cy="123079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C2DBF68-B677-846E-D811-C2251BE8DA7B}"/>
              </a:ext>
            </a:extLst>
          </p:cNvPr>
          <p:cNvSpPr/>
          <p:nvPr/>
        </p:nvSpPr>
        <p:spPr>
          <a:xfrm>
            <a:off x="4126632" y="3017887"/>
            <a:ext cx="4079059" cy="2849513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0CECE6-5D57-4EF0-D477-78DE8425C25F}"/>
              </a:ext>
            </a:extLst>
          </p:cNvPr>
          <p:cNvSpPr/>
          <p:nvPr/>
        </p:nvSpPr>
        <p:spPr>
          <a:xfrm>
            <a:off x="4126632" y="1767776"/>
            <a:ext cx="4079059" cy="1807230"/>
          </a:xfrm>
          <a:prstGeom prst="rect">
            <a:avLst/>
          </a:prstGeom>
          <a:solidFill>
            <a:srgbClr val="D73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Campaign to inspire, inform &amp; connect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8281DC8-C322-B7AC-858A-F0DD1F94DD8B}"/>
              </a:ext>
            </a:extLst>
          </p:cNvPr>
          <p:cNvSpPr/>
          <p:nvPr/>
        </p:nvSpPr>
        <p:spPr>
          <a:xfrm>
            <a:off x="5666052" y="5286805"/>
            <a:ext cx="1000217" cy="985424"/>
          </a:xfrm>
          <a:prstGeom prst="ellipse">
            <a:avLst/>
          </a:prstGeom>
          <a:solidFill>
            <a:srgbClr val="D73B3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02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pic>
        <p:nvPicPr>
          <p:cNvPr id="34" name="Graphic 33" descr="Online Network with solid fill">
            <a:extLst>
              <a:ext uri="{FF2B5EF4-FFF2-40B4-BE49-F238E27FC236}">
                <a16:creationId xmlns:a16="http://schemas.microsoft.com/office/drawing/2014/main" id="{EAE5739A-C6A8-B5BD-300E-2CB6362DE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1545" y="3632507"/>
            <a:ext cx="1523439" cy="152343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78C32C-2ECA-76E6-0A47-12448166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992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6C701A-6BE4-E74B-907C-A413BDA2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65692-092E-B51A-82FC-3D7FC5E5620C}"/>
              </a:ext>
            </a:extLst>
          </p:cNvPr>
          <p:cNvSpPr txBox="1"/>
          <p:nvPr/>
        </p:nvSpPr>
        <p:spPr>
          <a:xfrm>
            <a:off x="752132" y="2516623"/>
            <a:ext cx="68288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Raise awareness among the target audience of the hub as a place to access reliable, practical and Canterbury-specific information on the economy, labour market, career opportunities and support available.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44C87C-17C2-25E2-8291-A2D458C9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24" y="1663721"/>
            <a:ext cx="4541416" cy="1071424"/>
          </a:xfrm>
        </p:spPr>
        <p:txBody>
          <a:bodyPr/>
          <a:lstStyle/>
          <a:p>
            <a:r>
              <a:rPr lang="en-NZ" dirty="0"/>
              <a:t>The Objective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65A401-8C23-7BDD-E7C4-C5519FE6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251794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97F4A1-461A-454B-A594-E4B6FE2C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08" y="835888"/>
            <a:ext cx="5599792" cy="1071424"/>
          </a:xfrm>
        </p:spPr>
        <p:txBody>
          <a:bodyPr/>
          <a:lstStyle/>
          <a:p>
            <a:r>
              <a:rPr lang="en-US" sz="4000" spc="-100" dirty="0">
                <a:ea typeface="Sharp Sans Extrabold" pitchFamily="2" charset="0"/>
              </a:rPr>
              <a:t>The Audience</a:t>
            </a:r>
            <a:endParaRPr lang="en-NZ" sz="4000" spc="-100" dirty="0">
              <a:ea typeface="Sharp Sans Extrabold" pitchFamily="2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F0F868-E636-83ED-5D40-BC5805E1BB9A}"/>
              </a:ext>
            </a:extLst>
          </p:cNvPr>
          <p:cNvGrpSpPr/>
          <p:nvPr/>
        </p:nvGrpSpPr>
        <p:grpSpPr>
          <a:xfrm>
            <a:off x="3045496" y="1186809"/>
            <a:ext cx="6101007" cy="5169541"/>
            <a:chOff x="2847782" y="1448655"/>
            <a:chExt cx="6101007" cy="516954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810C521-800D-8D0B-4E3B-B274F840E7DD}"/>
                </a:ext>
              </a:extLst>
            </p:cNvPr>
            <p:cNvGrpSpPr/>
            <p:nvPr/>
          </p:nvGrpSpPr>
          <p:grpSpPr>
            <a:xfrm>
              <a:off x="2847782" y="1448655"/>
              <a:ext cx="6101007" cy="5169541"/>
              <a:chOff x="5919757" y="500887"/>
              <a:chExt cx="5168324" cy="5418666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1C2C935-57A0-F226-403D-DBB6D3504D6A}"/>
                  </a:ext>
                </a:extLst>
              </p:cNvPr>
              <p:cNvSpPr/>
              <p:nvPr/>
            </p:nvSpPr>
            <p:spPr>
              <a:xfrm>
                <a:off x="7534500" y="2039287"/>
                <a:ext cx="1888704" cy="2377630"/>
              </a:xfrm>
              <a:custGeom>
                <a:avLst/>
                <a:gdLst>
                  <a:gd name="connsiteX0" fmla="*/ 0 w 2221862"/>
                  <a:gd name="connsiteY0" fmla="*/ 1188815 h 2377630"/>
                  <a:gd name="connsiteX1" fmla="*/ 634786 w 2221862"/>
                  <a:gd name="connsiteY1" fmla="*/ 1 h 2377630"/>
                  <a:gd name="connsiteX2" fmla="*/ 1587076 w 2221862"/>
                  <a:gd name="connsiteY2" fmla="*/ 1 h 2377630"/>
                  <a:gd name="connsiteX3" fmla="*/ 2221862 w 2221862"/>
                  <a:gd name="connsiteY3" fmla="*/ 1188815 h 2377630"/>
                  <a:gd name="connsiteX4" fmla="*/ 1587076 w 2221862"/>
                  <a:gd name="connsiteY4" fmla="*/ 2377629 h 2377630"/>
                  <a:gd name="connsiteX5" fmla="*/ 634786 w 2221862"/>
                  <a:gd name="connsiteY5" fmla="*/ 2377629 h 2377630"/>
                  <a:gd name="connsiteX6" fmla="*/ 0 w 2221862"/>
                  <a:gd name="connsiteY6" fmla="*/ 1188815 h 237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1862" h="2377630">
                    <a:moveTo>
                      <a:pt x="0" y="1188815"/>
                    </a:moveTo>
                    <a:lnTo>
                      <a:pt x="634786" y="1"/>
                    </a:lnTo>
                    <a:lnTo>
                      <a:pt x="1587076" y="1"/>
                    </a:lnTo>
                    <a:lnTo>
                      <a:pt x="2221862" y="1188815"/>
                    </a:lnTo>
                    <a:lnTo>
                      <a:pt x="1587076" y="2377629"/>
                    </a:lnTo>
                    <a:lnTo>
                      <a:pt x="634786" y="2377629"/>
                    </a:lnTo>
                    <a:lnTo>
                      <a:pt x="0" y="1188815"/>
                    </a:lnTo>
                    <a:close/>
                  </a:path>
                </a:pathLst>
              </a:custGeom>
              <a:blipFill rotWithShape="0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35371" tIns="464112" rIns="435371" bIns="464112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802C418B-DFC7-44EF-C169-4143E7740747}"/>
                  </a:ext>
                </a:extLst>
              </p:cNvPr>
              <p:cNvSpPr/>
              <p:nvPr/>
            </p:nvSpPr>
            <p:spPr>
              <a:xfrm>
                <a:off x="8784043" y="1329401"/>
                <a:ext cx="838302" cy="722308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91A23D9-C5A8-3F60-FA71-6925BFD80B71}"/>
                  </a:ext>
                </a:extLst>
              </p:cNvPr>
              <p:cNvSpPr/>
              <p:nvPr/>
            </p:nvSpPr>
            <p:spPr>
              <a:xfrm>
                <a:off x="7597395" y="500887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  <a:solidFill>
                <a:srgbClr val="F8C09B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7145" tIns="286445" rIns="327145" bIns="28644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Returning to work</a:t>
                </a:r>
              </a:p>
            </p:txBody>
          </p:sp>
          <p:sp>
            <p:nvSpPr>
              <p:cNvPr id="39" name="Hexagon 38">
                <a:extLst>
                  <a:ext uri="{FF2B5EF4-FFF2-40B4-BE49-F238E27FC236}">
                    <a16:creationId xmlns:a16="http://schemas.microsoft.com/office/drawing/2014/main" id="{F7852884-EA90-4738-9033-6E7FCA7E1D5A}"/>
                  </a:ext>
                </a:extLst>
              </p:cNvPr>
              <p:cNvSpPr/>
              <p:nvPr/>
            </p:nvSpPr>
            <p:spPr>
              <a:xfrm>
                <a:off x="9762407" y="2679733"/>
                <a:ext cx="838302" cy="722308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5654A5A-5282-D58D-A073-9567174705D9}"/>
                  </a:ext>
                </a:extLst>
              </p:cNvPr>
              <p:cNvSpPr/>
              <p:nvPr/>
            </p:nvSpPr>
            <p:spPr>
              <a:xfrm>
                <a:off x="9267281" y="1469744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  <a:solidFill>
                <a:srgbClr val="23435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7145" tIns="286445" rIns="327145" bIns="28644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Upskill</a:t>
                </a:r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0C337253-CA41-79F6-173F-F92BB0071885}"/>
                  </a:ext>
                </a:extLst>
              </p:cNvPr>
              <p:cNvSpPr/>
              <p:nvPr/>
            </p:nvSpPr>
            <p:spPr>
              <a:xfrm>
                <a:off x="9082772" y="4204004"/>
                <a:ext cx="838302" cy="722308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D4A6DDA-0830-1545-8CB1-38D23F38F5ED}"/>
                  </a:ext>
                </a:extLst>
              </p:cNvPr>
              <p:cNvSpPr/>
              <p:nvPr/>
            </p:nvSpPr>
            <p:spPr>
              <a:xfrm>
                <a:off x="9267281" y="3374406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  <a:solidFill>
                <a:srgbClr val="C7DFD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7145" tIns="286445" rIns="327145" bIns="28644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Career changers</a:t>
                </a:r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87962298-7FA6-D265-9193-0BD051789B92}"/>
                  </a:ext>
                </a:extLst>
              </p:cNvPr>
              <p:cNvSpPr/>
              <p:nvPr/>
            </p:nvSpPr>
            <p:spPr>
              <a:xfrm>
                <a:off x="7396864" y="4362229"/>
                <a:ext cx="838302" cy="722308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C893E1A-E5D5-3031-55C2-0F50EEBEBDB5}"/>
                  </a:ext>
                </a:extLst>
              </p:cNvPr>
              <p:cNvSpPr/>
              <p:nvPr/>
            </p:nvSpPr>
            <p:spPr>
              <a:xfrm>
                <a:off x="7597395" y="4344347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  <a:solidFill>
                <a:srgbClr val="D73B3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7145" tIns="286445" rIns="327145" bIns="28644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Youth </a:t>
                </a:r>
              </a:p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(18-24)</a:t>
                </a:r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4DABA08A-26A1-F0C7-68B1-700EC1DB473A}"/>
                  </a:ext>
                </a:extLst>
              </p:cNvPr>
              <p:cNvSpPr/>
              <p:nvPr/>
            </p:nvSpPr>
            <p:spPr>
              <a:xfrm>
                <a:off x="6402479" y="3012439"/>
                <a:ext cx="838302" cy="722308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54E56DF-A698-EDBA-45C0-C406FF4EBEBE}"/>
                  </a:ext>
                </a:extLst>
              </p:cNvPr>
              <p:cNvSpPr/>
              <p:nvPr/>
            </p:nvSpPr>
            <p:spPr>
              <a:xfrm>
                <a:off x="5919757" y="3375489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  <a:solidFill>
                <a:srgbClr val="2E2D2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7145" tIns="286445" rIns="327145" bIns="28644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Jobseekers</a:t>
                </a: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C5BFD6-1147-4A65-F539-CF605868C2B7}"/>
                  </a:ext>
                </a:extLst>
              </p:cNvPr>
              <p:cNvSpPr/>
              <p:nvPr/>
            </p:nvSpPr>
            <p:spPr>
              <a:xfrm>
                <a:off x="5919757" y="1467577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  <a:solidFill>
                <a:srgbClr val="AD2319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7145" tIns="286445" rIns="327145" bIns="28644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Retrain</a:t>
                </a:r>
              </a:p>
            </p:txBody>
          </p:sp>
        </p:grpSp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8C351EEC-26BB-28BA-92D1-D37EE80BE30C}"/>
                </a:ext>
              </a:extLst>
            </p:cNvPr>
            <p:cNvSpPr/>
            <p:nvPr/>
          </p:nvSpPr>
          <p:spPr>
            <a:xfrm rot="3249644">
              <a:off x="4447107" y="2448928"/>
              <a:ext cx="909880" cy="367880"/>
            </a:xfrm>
            <a:prstGeom prst="trapezoid">
              <a:avLst>
                <a:gd name="adj" fmla="val 56712"/>
              </a:avLst>
            </a:prstGeom>
            <a:solidFill>
              <a:srgbClr val="E1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123A56-44E4-D5E5-BAF2-BADD3DE8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503897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36E6575-B76E-5EFC-9757-8C962724B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5" y="1775091"/>
            <a:ext cx="10866634" cy="232727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8E8390-B6E2-2702-F9FE-E34ED7177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954065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CFB0AE-A252-61D8-E5CD-DF48276A8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6" y="6217263"/>
            <a:ext cx="1467293" cy="31424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1B83541-30B5-4474-1C96-31DD4513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00" y="6217263"/>
            <a:ext cx="2030413" cy="2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543C89-E2A3-3B80-202B-B50C1BA8A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8"/>
          <a:stretch/>
        </p:blipFill>
        <p:spPr>
          <a:xfrm>
            <a:off x="261643" y="265184"/>
            <a:ext cx="11668714" cy="581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8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49" y="402566"/>
            <a:ext cx="8844951" cy="1320800"/>
          </a:xfrm>
        </p:spPr>
        <p:txBody>
          <a:bodyPr/>
          <a:lstStyle/>
          <a:p>
            <a:r>
              <a:rPr lang="en-GB" dirty="0"/>
              <a:t>A bumpier start to 2022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72AD5E-9589-4BBE-B653-0B7BD903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05BBA-22A7-49FC-8656-0E544AB640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02271" y="1259469"/>
            <a:ext cx="6553008" cy="43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5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7EE66-34C5-A383-62A9-2184DB1CB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239"/>
            <a:ext cx="12192000" cy="5931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692B8-8B28-6378-3530-5DE6376AA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83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3377C-01CA-7760-9937-B85BABB17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68" y="5932967"/>
            <a:ext cx="12213267" cy="925031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7136C8-A440-0271-452A-63E2CD032B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6265378"/>
            <a:ext cx="1467293" cy="3142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D69E0B4-CB3C-A92D-5D0E-953B82CDE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267" y="6265378"/>
            <a:ext cx="2388746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69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ower Up 2022">
            <a:hlinkClick r:id="" action="ppaction://media"/>
            <a:extLst>
              <a:ext uri="{FF2B5EF4-FFF2-40B4-BE49-F238E27FC236}">
                <a16:creationId xmlns:a16="http://schemas.microsoft.com/office/drawing/2014/main" id="{4C1548C5-FBC4-48E5-B682-34E44D9C3C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86" y="-7620"/>
            <a:ext cx="12165027" cy="68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Power Up - Upskilling and retraining with Gazelle">
            <a:hlinkClick r:id="" action="ppaction://media"/>
            <a:extLst>
              <a:ext uri="{FF2B5EF4-FFF2-40B4-BE49-F238E27FC236}">
                <a16:creationId xmlns:a16="http://schemas.microsoft.com/office/drawing/2014/main" id="{C0F3ED91-09FE-4450-AC2F-547460912C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4292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03F271-2A8A-4934-B3CB-A2FC92F1F7CD}"/>
              </a:ext>
            </a:extLst>
          </p:cNvPr>
          <p:cNvGrpSpPr/>
          <p:nvPr/>
        </p:nvGrpSpPr>
        <p:grpSpPr>
          <a:xfrm>
            <a:off x="5500577" y="1020726"/>
            <a:ext cx="5825000" cy="4369981"/>
            <a:chOff x="6092002" y="0"/>
            <a:chExt cx="5933057" cy="43030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BE0E6C-DD97-0343-E5D1-1A85FEBCD547}"/>
                </a:ext>
                <a:ext uri="{147F2762-F138-4A5C-976F-8EAC2B608ADB}">
                  <a16:predDERef xmlns:a16="http://schemas.microsoft.com/office/drawing/2014/main" pred="{A7A4C9F3-FE6F-3D7B-12BB-FFBD868D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2002" y="0"/>
              <a:ext cx="5923532" cy="15004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2CAE0C-FC87-0521-C937-0F687C91BD07}"/>
                </a:ext>
                <a:ext uri="{147F2762-F138-4A5C-976F-8EAC2B608ADB}">
                  <a16:predDERef xmlns:a16="http://schemas.microsoft.com/office/drawing/2014/main" pred="{89BE0E6C-DD97-0343-E5D1-1A85FEBC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5683" y="1166169"/>
              <a:ext cx="5879376" cy="313689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B9B635E-06D3-D71B-429E-6AF68EB3D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05" y="170117"/>
            <a:ext cx="4253023" cy="3627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19244-381E-04E8-29AF-E241F900C089}"/>
              </a:ext>
              <a:ext uri="{147F2762-F138-4A5C-976F-8EAC2B608ADB}">
                <a16:predDERef xmlns:a16="http://schemas.microsoft.com/office/drawing/2014/main" pred="{DD2CAE0C-FC87-0521-C937-0F687C91B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177" y="3607379"/>
            <a:ext cx="3673679" cy="3250621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61AAA7-F775-1CEC-6302-4A06FFDF95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6272753"/>
            <a:ext cx="1411325" cy="3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97F4A1-461A-454B-A594-E4B6FE2C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08" y="835888"/>
            <a:ext cx="6397887" cy="1071424"/>
          </a:xfrm>
        </p:spPr>
        <p:txBody>
          <a:bodyPr/>
          <a:lstStyle/>
          <a:p>
            <a:r>
              <a:rPr lang="en-US" sz="4000" spc="-100" dirty="0">
                <a:ea typeface="Sharp Sans Extrabold" pitchFamily="2" charset="0"/>
              </a:rPr>
              <a:t>Key project initiatives</a:t>
            </a:r>
            <a:endParaRPr lang="en-NZ" sz="4000" spc="-100" dirty="0">
              <a:ea typeface="Sharp Sans Extrabold" pitchFamily="2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D77C50-8AE9-DE4B-8179-0B2230A8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74BEA-5F82-9445-12CF-00D64111857C}"/>
              </a:ext>
            </a:extLst>
          </p:cNvPr>
          <p:cNvSpPr/>
          <p:nvPr/>
        </p:nvSpPr>
        <p:spPr>
          <a:xfrm>
            <a:off x="812799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2C92D-AF35-5233-B42E-D6B48A58DE53}"/>
              </a:ext>
            </a:extLst>
          </p:cNvPr>
          <p:cNvSpPr/>
          <p:nvPr/>
        </p:nvSpPr>
        <p:spPr>
          <a:xfrm>
            <a:off x="7957195" y="3377876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F0724-F5A1-FAC3-E083-CA2B2E6E1D8D}"/>
              </a:ext>
            </a:extLst>
          </p:cNvPr>
          <p:cNvSpPr/>
          <p:nvPr/>
        </p:nvSpPr>
        <p:spPr>
          <a:xfrm>
            <a:off x="4294379" y="3381800"/>
            <a:ext cx="3173512" cy="19649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FD86C-B9F5-82E3-9A74-7508E5141A43}"/>
              </a:ext>
            </a:extLst>
          </p:cNvPr>
          <p:cNvSpPr/>
          <p:nvPr/>
        </p:nvSpPr>
        <p:spPr>
          <a:xfrm>
            <a:off x="812799" y="2131689"/>
            <a:ext cx="3173512" cy="1246187"/>
          </a:xfrm>
          <a:prstGeom prst="rect">
            <a:avLst/>
          </a:prstGeom>
          <a:solidFill>
            <a:srgbClr val="2E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Regionalised hub of information, events &amp; support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B20DBC-B769-116F-176D-9B39D00B234F}"/>
              </a:ext>
            </a:extLst>
          </p:cNvPr>
          <p:cNvSpPr/>
          <p:nvPr/>
        </p:nvSpPr>
        <p:spPr>
          <a:xfrm>
            <a:off x="2010470" y="4922904"/>
            <a:ext cx="778170" cy="762503"/>
          </a:xfrm>
          <a:prstGeom prst="ellipse">
            <a:avLst/>
          </a:prstGeom>
          <a:solidFill>
            <a:srgbClr val="2E2D2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01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F00041-610F-4ABC-12DD-C136F323566A}"/>
              </a:ext>
            </a:extLst>
          </p:cNvPr>
          <p:cNvSpPr/>
          <p:nvPr/>
        </p:nvSpPr>
        <p:spPr>
          <a:xfrm>
            <a:off x="4294379" y="2131689"/>
            <a:ext cx="3173512" cy="1246187"/>
          </a:xfrm>
          <a:prstGeom prst="rect">
            <a:avLst/>
          </a:prstGeom>
          <a:solidFill>
            <a:srgbClr val="D73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Campaign to inspire, inform &amp; connect</a:t>
            </a:r>
            <a:endParaRPr kumimoji="0" lang="en-N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E560DE-7266-8BA6-1AE9-F0BC66D58C33}"/>
              </a:ext>
            </a:extLst>
          </p:cNvPr>
          <p:cNvSpPr/>
          <p:nvPr/>
        </p:nvSpPr>
        <p:spPr>
          <a:xfrm>
            <a:off x="7957195" y="2127765"/>
            <a:ext cx="3173512" cy="1246187"/>
          </a:xfrm>
          <a:prstGeom prst="rect">
            <a:avLst/>
          </a:prstGeom>
          <a:solidFill>
            <a:srgbClr val="23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Employer capability building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888AC5-91BF-A088-59AA-012D0600BDA5}"/>
              </a:ext>
            </a:extLst>
          </p:cNvPr>
          <p:cNvSpPr/>
          <p:nvPr/>
        </p:nvSpPr>
        <p:spPr>
          <a:xfrm>
            <a:off x="5398412" y="4929130"/>
            <a:ext cx="778170" cy="762503"/>
          </a:xfrm>
          <a:prstGeom prst="ellipse">
            <a:avLst/>
          </a:prstGeom>
          <a:solidFill>
            <a:srgbClr val="D73B3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02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1C2BAF-7DFE-B6DF-4D45-F944497E8E1C}"/>
              </a:ext>
            </a:extLst>
          </p:cNvPr>
          <p:cNvSpPr/>
          <p:nvPr/>
        </p:nvSpPr>
        <p:spPr>
          <a:xfrm>
            <a:off x="9154867" y="4902216"/>
            <a:ext cx="778170" cy="762503"/>
          </a:xfrm>
          <a:prstGeom prst="ellipse">
            <a:avLst/>
          </a:prstGeom>
          <a:solidFill>
            <a:srgbClr val="23435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03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pic>
        <p:nvPicPr>
          <p:cNvPr id="26" name="Graphic 25" descr="Group with solid fill">
            <a:extLst>
              <a:ext uri="{FF2B5EF4-FFF2-40B4-BE49-F238E27FC236}">
                <a16:creationId xmlns:a16="http://schemas.microsoft.com/office/drawing/2014/main" id="{E0623A65-4735-3684-01B2-EBB02566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1218" y="3654788"/>
            <a:ext cx="1245466" cy="1245466"/>
          </a:xfrm>
          <a:prstGeom prst="rect">
            <a:avLst/>
          </a:prstGeom>
        </p:spPr>
      </p:pic>
      <p:pic>
        <p:nvPicPr>
          <p:cNvPr id="27" name="Graphic 26" descr="Flowchart with solid fill">
            <a:extLst>
              <a:ext uri="{FF2B5EF4-FFF2-40B4-BE49-F238E27FC236}">
                <a16:creationId xmlns:a16="http://schemas.microsoft.com/office/drawing/2014/main" id="{18385E36-C841-BC6D-F698-529F1FB97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7362" y="3449031"/>
            <a:ext cx="1328154" cy="1328154"/>
          </a:xfrm>
          <a:prstGeom prst="rect">
            <a:avLst/>
          </a:prstGeom>
        </p:spPr>
      </p:pic>
      <p:pic>
        <p:nvPicPr>
          <p:cNvPr id="28" name="Graphic 27" descr="Online Network with solid fill">
            <a:extLst>
              <a:ext uri="{FF2B5EF4-FFF2-40B4-BE49-F238E27FC236}">
                <a16:creationId xmlns:a16="http://schemas.microsoft.com/office/drawing/2014/main" id="{131B06B7-254A-1AEB-4233-0738AB7D4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5806" y="3540069"/>
            <a:ext cx="1230792" cy="1230792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19CDDFD-3FD5-64D4-03E9-AB4C6F56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8FA46B-80CC-C431-B85F-62FDC1105248}"/>
              </a:ext>
            </a:extLst>
          </p:cNvPr>
          <p:cNvSpPr/>
          <p:nvPr/>
        </p:nvSpPr>
        <p:spPr>
          <a:xfrm>
            <a:off x="7775959" y="2332093"/>
            <a:ext cx="4078402" cy="3547600"/>
          </a:xfrm>
          <a:prstGeom prst="rect">
            <a:avLst/>
          </a:prstGeom>
          <a:solidFill>
            <a:srgbClr val="EE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442FD-B5FD-C90A-CDEB-B26648EEA6B0}"/>
              </a:ext>
            </a:extLst>
          </p:cNvPr>
          <p:cNvSpPr/>
          <p:nvPr/>
        </p:nvSpPr>
        <p:spPr>
          <a:xfrm>
            <a:off x="7775959" y="1496485"/>
            <a:ext cx="4078402" cy="1964900"/>
          </a:xfrm>
          <a:prstGeom prst="rect">
            <a:avLst/>
          </a:prstGeom>
          <a:solidFill>
            <a:srgbClr val="23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Sharp Sans Semibold" pitchFamily="2" charset="0"/>
                <a:cs typeface="Sharp Sans Semibold" pitchFamily="2" charset="0"/>
              </a:rPr>
              <a:t>Employer capability building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harp Sans Semibold" pitchFamily="2" charset="0"/>
              <a:cs typeface="Sharp Sans Semibold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DE3B8E-1C90-5C48-8F8A-57D1E9439DA2}"/>
              </a:ext>
            </a:extLst>
          </p:cNvPr>
          <p:cNvSpPr/>
          <p:nvPr/>
        </p:nvSpPr>
        <p:spPr>
          <a:xfrm>
            <a:off x="9245559" y="5256667"/>
            <a:ext cx="1139200" cy="1096871"/>
          </a:xfrm>
          <a:prstGeom prst="ellipse">
            <a:avLst/>
          </a:prstGeom>
          <a:solidFill>
            <a:srgbClr val="23435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arp Sans Semibold" pitchFamily="2" charset="0"/>
                <a:ea typeface="Sharp Sans Semibold" pitchFamily="2" charset="0"/>
                <a:cs typeface="Sharp Sans Semibold" pitchFamily="2" charset="0"/>
              </a:rPr>
              <a:t>03</a:t>
            </a: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arp Sans Semibold" pitchFamily="2" charset="0"/>
              <a:ea typeface="Sharp Sans Semibold" pitchFamily="2" charset="0"/>
              <a:cs typeface="Sharp Sans Semibold" pitchFamily="2" charset="0"/>
            </a:endParaRPr>
          </a:p>
        </p:txBody>
      </p:sp>
      <p:pic>
        <p:nvPicPr>
          <p:cNvPr id="7" name="Graphic 6" descr="Group with solid fill">
            <a:extLst>
              <a:ext uri="{FF2B5EF4-FFF2-40B4-BE49-F238E27FC236}">
                <a16:creationId xmlns:a16="http://schemas.microsoft.com/office/drawing/2014/main" id="{8955DC0B-E692-4284-F7A9-0F45E51B5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3278" y="3292904"/>
            <a:ext cx="1963763" cy="19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9E7877-FB54-6D4D-9831-A67DD83A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36" y="2247414"/>
            <a:ext cx="4541416" cy="1071424"/>
          </a:xfrm>
        </p:spPr>
        <p:txBody>
          <a:bodyPr/>
          <a:lstStyle/>
          <a:p>
            <a:r>
              <a:rPr lang="en-NZ" dirty="0"/>
              <a:t>Diversity &amp; Inclusion Workshop </a:t>
            </a:r>
            <a:br>
              <a:rPr lang="en-NZ" dirty="0"/>
            </a:br>
            <a:r>
              <a:rPr lang="en-NZ" dirty="0"/>
              <a:t>Pilot Series 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B76571-36A2-E444-B5A0-93B7277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E2EE02-1043-2244-BE83-C26E15CCA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06449"/>
            <a:ext cx="5295900" cy="524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269FA-675A-10EE-3FEC-4DA7D7A2A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6" r="8176"/>
          <a:stretch/>
        </p:blipFill>
        <p:spPr>
          <a:xfrm>
            <a:off x="6095999" y="806449"/>
            <a:ext cx="5295901" cy="52451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700A26-A338-C230-3E25-1D4E6187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  <p:pic>
        <p:nvPicPr>
          <p:cNvPr id="6" name="Picture 5" descr="A group of people sitting in a room looking at a screen&#10;&#10;Description automatically generated with medium confidence">
            <a:extLst>
              <a:ext uri="{FF2B5EF4-FFF2-40B4-BE49-F238E27FC236}">
                <a16:creationId xmlns:a16="http://schemas.microsoft.com/office/drawing/2014/main" id="{4DCBD92A-8798-DF22-5A4E-328A20602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12840"/>
          <a:stretch/>
        </p:blipFill>
        <p:spPr>
          <a:xfrm>
            <a:off x="5752214" y="809033"/>
            <a:ext cx="5720316" cy="52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09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9E7877-FB54-6D4D-9831-A67DD83A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36" y="758856"/>
            <a:ext cx="4114800" cy="1071424"/>
          </a:xfrm>
        </p:spPr>
        <p:txBody>
          <a:bodyPr/>
          <a:lstStyle/>
          <a:p>
            <a:r>
              <a:rPr lang="en-NZ" dirty="0"/>
              <a:t>How you can get involved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B76571-36A2-E444-B5A0-93B7277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700A26-A338-C230-3E25-1D4E6187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  <p:pic>
        <p:nvPicPr>
          <p:cNvPr id="2" name="Graphic 1" descr="Check In outline">
            <a:extLst>
              <a:ext uri="{FF2B5EF4-FFF2-40B4-BE49-F238E27FC236}">
                <a16:creationId xmlns:a16="http://schemas.microsoft.com/office/drawing/2014/main" id="{EA7AE6DF-38A4-0C10-A111-012D4B0CD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910" y="2491658"/>
            <a:ext cx="914400" cy="914400"/>
          </a:xfrm>
          <a:prstGeom prst="rect">
            <a:avLst/>
          </a:prstGeom>
        </p:spPr>
      </p:pic>
      <p:pic>
        <p:nvPicPr>
          <p:cNvPr id="5" name="Graphic 2" descr="Share outline">
            <a:extLst>
              <a:ext uri="{FF2B5EF4-FFF2-40B4-BE49-F238E27FC236}">
                <a16:creationId xmlns:a16="http://schemas.microsoft.com/office/drawing/2014/main" id="{FF40B39F-AD63-114C-5326-C389BADC52D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607" y="2535212"/>
            <a:ext cx="914400" cy="914400"/>
          </a:xfrm>
          <a:prstGeom prst="rect">
            <a:avLst/>
          </a:prstGeom>
        </p:spPr>
      </p:pic>
      <p:pic>
        <p:nvPicPr>
          <p:cNvPr id="6" name="Graphic 5" descr="Chat bubble outline">
            <a:extLst>
              <a:ext uri="{FF2B5EF4-FFF2-40B4-BE49-F238E27FC236}">
                <a16:creationId xmlns:a16="http://schemas.microsoft.com/office/drawing/2014/main" id="{08D945E4-9054-5751-4B20-37A8BE80D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835" y="448496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BDE5B-6063-EF22-9454-F0E4AFD477C3}"/>
              </a:ext>
            </a:extLst>
          </p:cNvPr>
          <p:cNvSpPr txBox="1"/>
          <p:nvPr/>
        </p:nvSpPr>
        <p:spPr>
          <a:xfrm>
            <a:off x="7573838" y="2368431"/>
            <a:ext cx="3590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content on your own channels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9AF3C-51E1-F61B-3140-876A787F2018}"/>
              </a:ext>
            </a:extLst>
          </p:cNvPr>
          <p:cNvSpPr txBox="1"/>
          <p:nvPr/>
        </p:nvSpPr>
        <p:spPr>
          <a:xfrm>
            <a:off x="2042444" y="2385760"/>
            <a:ext cx="4173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NZ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ChristchurchNZ’s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2ECCC-A5E0-A08E-4DE0-B6C8F58D9312}"/>
              </a:ext>
            </a:extLst>
          </p:cNvPr>
          <p:cNvSpPr txBox="1"/>
          <p:nvPr/>
        </p:nvSpPr>
        <p:spPr>
          <a:xfrm>
            <a:off x="1721763" y="4514338"/>
            <a:ext cx="3722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our posts</a:t>
            </a:r>
          </a:p>
        </p:txBody>
      </p:sp>
      <p:pic>
        <p:nvPicPr>
          <p:cNvPr id="13" name="Graphic 12" descr="Meeting outline">
            <a:extLst>
              <a:ext uri="{FF2B5EF4-FFF2-40B4-BE49-F238E27FC236}">
                <a16:creationId xmlns:a16="http://schemas.microsoft.com/office/drawing/2014/main" id="{D470F11F-66F1-9C44-06F4-3298AB4A1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4447" y="4569601"/>
            <a:ext cx="1046460" cy="1046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3300BF-552A-E26E-6471-276AE2AC7207}"/>
              </a:ext>
            </a:extLst>
          </p:cNvPr>
          <p:cNvSpPr txBox="1"/>
          <p:nvPr/>
        </p:nvSpPr>
        <p:spPr>
          <a:xfrm>
            <a:off x="7573838" y="4569601"/>
            <a:ext cx="4173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</a:t>
            </a: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event and leverage the brand</a:t>
            </a:r>
          </a:p>
        </p:txBody>
      </p:sp>
    </p:spTree>
    <p:extLst>
      <p:ext uri="{BB962C8B-B14F-4D97-AF65-F5344CB8AC3E}">
        <p14:creationId xmlns:p14="http://schemas.microsoft.com/office/powerpoint/2010/main" val="987015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9E7877-FB54-6D4D-9831-A67DD83A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36" y="758856"/>
            <a:ext cx="4114800" cy="1071424"/>
          </a:xfrm>
        </p:spPr>
        <p:txBody>
          <a:bodyPr/>
          <a:lstStyle/>
          <a:p>
            <a:r>
              <a:rPr lang="en-NZ" dirty="0"/>
              <a:t>Toolkit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B76571-36A2-E444-B5A0-93B7277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700A26-A338-C230-3E25-1D4E6187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0F38E-48F1-AD0D-C3EF-99A2AA0E7AA7}"/>
              </a:ext>
            </a:extLst>
          </p:cNvPr>
          <p:cNvSpPr/>
          <p:nvPr/>
        </p:nvSpPr>
        <p:spPr>
          <a:xfrm>
            <a:off x="587827" y="1945236"/>
            <a:ext cx="2969761" cy="1246188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5B213D-0903-1648-9DFC-EBEDDD053F93}"/>
              </a:ext>
            </a:extLst>
          </p:cNvPr>
          <p:cNvSpPr/>
          <p:nvPr/>
        </p:nvSpPr>
        <p:spPr>
          <a:xfrm>
            <a:off x="7866288" y="1938579"/>
            <a:ext cx="3714750" cy="1246188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copy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DDD2-EE63-27B0-90D6-6AA930C97C8C}"/>
              </a:ext>
            </a:extLst>
          </p:cNvPr>
          <p:cNvSpPr/>
          <p:nvPr/>
        </p:nvSpPr>
        <p:spPr>
          <a:xfrm>
            <a:off x="3891740" y="1938579"/>
            <a:ext cx="3714750" cy="1246188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Campaign images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6B88E3-858B-EEC1-3798-DEEF6263F09F}"/>
              </a:ext>
            </a:extLst>
          </p:cNvPr>
          <p:cNvSpPr/>
          <p:nvPr/>
        </p:nvSpPr>
        <p:spPr>
          <a:xfrm>
            <a:off x="3891740" y="3429000"/>
            <a:ext cx="3714750" cy="1246188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 signature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762EA3-42C9-D286-9D28-59156D972E58}"/>
              </a:ext>
            </a:extLst>
          </p:cNvPr>
          <p:cNvSpPr/>
          <p:nvPr/>
        </p:nvSpPr>
        <p:spPr>
          <a:xfrm>
            <a:off x="587827" y="3429000"/>
            <a:ext cx="3033713" cy="1246188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Logos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4FED07-CAD7-8663-9B4F-09582076E71F}"/>
              </a:ext>
            </a:extLst>
          </p:cNvPr>
          <p:cNvSpPr/>
          <p:nvPr/>
        </p:nvSpPr>
        <p:spPr>
          <a:xfrm>
            <a:off x="610962" y="4913921"/>
            <a:ext cx="1857375" cy="758500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Banners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E1D426-1970-C5EE-6126-CD62A150C6BD}"/>
              </a:ext>
            </a:extLst>
          </p:cNvPr>
          <p:cNvSpPr/>
          <p:nvPr/>
        </p:nvSpPr>
        <p:spPr>
          <a:xfrm>
            <a:off x="7850186" y="3381211"/>
            <a:ext cx="3714750" cy="1246188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marketing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3899C0-9C6C-BC1D-9126-40E72D90A95A}"/>
              </a:ext>
            </a:extLst>
          </p:cNvPr>
          <p:cNvSpPr/>
          <p:nvPr/>
        </p:nvSpPr>
        <p:spPr>
          <a:xfrm>
            <a:off x="3341462" y="4896392"/>
            <a:ext cx="2239962" cy="758500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Templates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7CF595E-9D68-2E91-4F33-F05F6092937E}"/>
              </a:ext>
            </a:extLst>
          </p:cNvPr>
          <p:cNvSpPr/>
          <p:nvPr/>
        </p:nvSpPr>
        <p:spPr>
          <a:xfrm>
            <a:off x="6454549" y="4913921"/>
            <a:ext cx="2395990" cy="758500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Marketing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2E1C991-CDA8-E2A1-F83C-159F134EE60C}"/>
              </a:ext>
            </a:extLst>
          </p:cNvPr>
          <p:cNvSpPr/>
          <p:nvPr/>
        </p:nvSpPr>
        <p:spPr>
          <a:xfrm>
            <a:off x="9723663" y="4896392"/>
            <a:ext cx="1857375" cy="758500"/>
          </a:xfrm>
          <a:prstGeom prst="roundRect">
            <a:avLst/>
          </a:prstGeom>
          <a:solidFill>
            <a:schemeClr val="tx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T-shirts</a:t>
            </a:r>
          </a:p>
        </p:txBody>
      </p:sp>
    </p:spTree>
    <p:extLst>
      <p:ext uri="{BB962C8B-B14F-4D97-AF65-F5344CB8AC3E}">
        <p14:creationId xmlns:p14="http://schemas.microsoft.com/office/powerpoint/2010/main" val="182981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2452EA-0ACD-1C4B-B765-E9EBBEA6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748" y="6356350"/>
            <a:ext cx="526376" cy="365125"/>
          </a:xfrm>
        </p:spPr>
        <p:txBody>
          <a:bodyPr lIns="0" tIns="0" rIns="0" bIns="0" anchor="t" anchorCtr="0"/>
          <a:lstStyle>
            <a:lvl1pPr algn="l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A7D41-38D6-D749-9EEC-4CB48B01BBD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D19F6B-CF95-4AC3-6645-FEE890D6423A}"/>
              </a:ext>
            </a:extLst>
          </p:cNvPr>
          <p:cNvSpPr txBox="1">
            <a:spLocks/>
          </p:cNvSpPr>
          <p:nvPr/>
        </p:nvSpPr>
        <p:spPr>
          <a:xfrm>
            <a:off x="626936" y="507509"/>
            <a:ext cx="11306175" cy="124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00" normalizeH="0" baseline="0" noProof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Sharp Sans Extrabold" pitchFamily="2" charset="0"/>
                <a:cs typeface="Arial" panose="020B0604020202020204" pitchFamily="34" charset="0"/>
              </a:rPr>
              <a:t>Coming Up</a:t>
            </a:r>
            <a:endParaRPr kumimoji="0" lang="en-NZ" sz="5400" b="1" i="0" u="none" strike="noStrike" kern="1200" cap="none" spc="-100" normalizeH="0" baseline="0" noProof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 pitchFamily="34" charset="0"/>
              <a:ea typeface="Sharp Sans Extrabold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3DF977-61E7-50D0-EC44-C2DF911BE7E9}"/>
              </a:ext>
            </a:extLst>
          </p:cNvPr>
          <p:cNvSpPr txBox="1"/>
          <p:nvPr/>
        </p:nvSpPr>
        <p:spPr>
          <a:xfrm>
            <a:off x="626936" y="1753696"/>
            <a:ext cx="7285164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73B3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24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Continuation of Pilot D &amp; I workshop series for tech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73B3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24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Up Careers in Tech event for women returners &amp; career changers (October)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73B3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24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 up to Work-readiness conference for women from ethnic communities (November)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73B3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2400" b="0" i="0" u="none" strike="noStrike" kern="1200" cap="none" spc="-10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Supporting stakeholders to run events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srgbClr val="D73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Planning for next 8 months, and beyond…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D73B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18B077-39D5-FA35-1859-2A6DA8D3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475" y="6356350"/>
            <a:ext cx="4114800" cy="365125"/>
          </a:xfrm>
        </p:spPr>
        <p:txBody>
          <a:bodyPr lIns="0" tIns="0" rIns="0" bIns="0" anchor="t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Selwyn Business Breakfast |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4109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7B4BA-532C-4540-A437-616C29656949}"/>
              </a:ext>
            </a:extLst>
          </p:cNvPr>
          <p:cNvSpPr/>
          <p:nvPr/>
        </p:nvSpPr>
        <p:spPr>
          <a:xfrm>
            <a:off x="0" y="6391656"/>
            <a:ext cx="12192000" cy="466344"/>
          </a:xfrm>
          <a:prstGeom prst="rect">
            <a:avLst/>
          </a:prstGeom>
          <a:solidFill>
            <a:srgbClr val="00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BEE5-54D2-4BD6-8E82-86B12ED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944" y="6401271"/>
            <a:ext cx="1210056" cy="4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6936" cy="50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501947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0937" b="15400"/>
          <a:stretch/>
        </p:blipFill>
        <p:spPr>
          <a:xfrm>
            <a:off x="185637" y="5052476"/>
            <a:ext cx="2662428" cy="1306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5637" y="5021787"/>
            <a:ext cx="2662428" cy="130617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5819" y="5325020"/>
            <a:ext cx="9163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Selwyn Business Breakfast: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the impacts of climate change and what this means for business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0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11894"/>
            <a:ext cx="9321337" cy="1320800"/>
          </a:xfrm>
        </p:spPr>
        <p:txBody>
          <a:bodyPr>
            <a:normAutofit/>
          </a:bodyPr>
          <a:lstStyle/>
          <a:p>
            <a:r>
              <a:rPr lang="en-GB" dirty="0"/>
              <a:t>Households nationally have tightened belts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72AD5E-9589-4BBE-B653-0B7BD903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A60B1-1E21-4304-959F-C21D26E63A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1347" y="972294"/>
            <a:ext cx="7349781" cy="48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3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7B4BA-532C-4540-A437-616C29656949}"/>
              </a:ext>
            </a:extLst>
          </p:cNvPr>
          <p:cNvSpPr/>
          <p:nvPr/>
        </p:nvSpPr>
        <p:spPr>
          <a:xfrm>
            <a:off x="0" y="6391656"/>
            <a:ext cx="12192000" cy="466344"/>
          </a:xfrm>
          <a:prstGeom prst="rect">
            <a:avLst/>
          </a:prstGeom>
          <a:solidFill>
            <a:srgbClr val="00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BEE5-54D2-4BD6-8E82-86B12ED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944" y="6401271"/>
            <a:ext cx="1210056" cy="4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391" y="496223"/>
            <a:ext cx="916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local businesses currently think?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r="3261"/>
          <a:stretch/>
        </p:blipFill>
        <p:spPr bwMode="auto">
          <a:xfrm>
            <a:off x="972391" y="987664"/>
            <a:ext cx="8517265" cy="5343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98477" y="5715049"/>
            <a:ext cx="2101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Selwyn Business Opinion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Survey 2022</a:t>
            </a:r>
            <a:endParaRPr kumimoji="0" lang="en-NZ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4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7B4BA-532C-4540-A437-616C29656949}"/>
              </a:ext>
            </a:extLst>
          </p:cNvPr>
          <p:cNvSpPr/>
          <p:nvPr/>
        </p:nvSpPr>
        <p:spPr>
          <a:xfrm>
            <a:off x="0" y="6391656"/>
            <a:ext cx="12192000" cy="466344"/>
          </a:xfrm>
          <a:prstGeom prst="rect">
            <a:avLst/>
          </a:prstGeom>
          <a:solidFill>
            <a:srgbClr val="00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BEE5-54D2-4BD6-8E82-86B12ED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944" y="6401271"/>
            <a:ext cx="1210056" cy="4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391" y="496223"/>
            <a:ext cx="916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 anticipated impacts of climate change for Canterbury?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98477" y="5715049"/>
            <a:ext cx="2276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N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change projections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for the Canterbury Region,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February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06" y="1172830"/>
            <a:ext cx="8662415" cy="46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51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7B4BA-532C-4540-A437-616C29656949}"/>
              </a:ext>
            </a:extLst>
          </p:cNvPr>
          <p:cNvSpPr/>
          <p:nvPr/>
        </p:nvSpPr>
        <p:spPr>
          <a:xfrm>
            <a:off x="0" y="6391656"/>
            <a:ext cx="12192000" cy="466344"/>
          </a:xfrm>
          <a:prstGeom prst="rect">
            <a:avLst/>
          </a:prstGeom>
          <a:solidFill>
            <a:srgbClr val="00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BEE5-54D2-4BD6-8E82-86B12ED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944" y="6401271"/>
            <a:ext cx="1210056" cy="4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391" y="496223"/>
            <a:ext cx="916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why might I need to integrate climate issues as part of my business? 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391" y="5593044"/>
            <a:ext cx="2276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N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Business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2391" y="1344168"/>
            <a:ext cx="624535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 procurement expectations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brand value and reputation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 consumer demand and marketing advantage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 a platform for innovation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continuity and risk management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resource efficiency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 retention and attraction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Strengthening stakeholder relations</a:t>
            </a:r>
          </a:p>
          <a:p>
            <a:pPr marL="285750" marR="0" lvl="0" indent="-43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emerging trends in your sector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333" y="3963356"/>
            <a:ext cx="5731510" cy="206057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61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7B4BA-532C-4540-A437-616C29656949}"/>
              </a:ext>
            </a:extLst>
          </p:cNvPr>
          <p:cNvSpPr/>
          <p:nvPr/>
        </p:nvSpPr>
        <p:spPr>
          <a:xfrm>
            <a:off x="0" y="6391656"/>
            <a:ext cx="12192000" cy="466344"/>
          </a:xfrm>
          <a:prstGeom prst="rect">
            <a:avLst/>
          </a:prstGeom>
          <a:solidFill>
            <a:srgbClr val="00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BEE5-54D2-4BD6-8E82-86B12ED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944" y="6401271"/>
            <a:ext cx="1210056" cy="4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391" y="496223"/>
            <a:ext cx="916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action is part of a wider shift to more sustainable business practices? 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6230" y="6020168"/>
            <a:ext cx="2762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UN Sustainable Development Goals</a:t>
            </a:r>
            <a:endParaRPr kumimoji="0" lang="en-NZ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he Global Goals | JYS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0" b="10350"/>
          <a:stretch/>
        </p:blipFill>
        <p:spPr bwMode="auto">
          <a:xfrm>
            <a:off x="1177046" y="1740797"/>
            <a:ext cx="9135192" cy="416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01" y="1093007"/>
            <a:ext cx="4582164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58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7B4BA-532C-4540-A437-616C29656949}"/>
              </a:ext>
            </a:extLst>
          </p:cNvPr>
          <p:cNvSpPr/>
          <p:nvPr/>
        </p:nvSpPr>
        <p:spPr>
          <a:xfrm>
            <a:off x="0" y="6391656"/>
            <a:ext cx="12192000" cy="466344"/>
          </a:xfrm>
          <a:prstGeom prst="rect">
            <a:avLst/>
          </a:prstGeom>
          <a:solidFill>
            <a:srgbClr val="00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BEE5-54D2-4BD6-8E82-86B12ED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944" y="6401271"/>
            <a:ext cx="1210056" cy="4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391" y="496223"/>
            <a:ext cx="916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do I start and what help can I get? 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07" y="1450467"/>
            <a:ext cx="2714625" cy="1085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07" y="3059674"/>
            <a:ext cx="2799600" cy="773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5857" y="4345715"/>
            <a:ext cx="925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N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Webinar Recap | </a:t>
            </a:r>
            <a:r>
              <a:rPr kumimoji="0" lang="en-NZ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BusinessNZ's</a:t>
            </a:r>
            <a:r>
              <a:rPr kumimoji="0" lang="en-N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 webinar series All Things Carbon | </a:t>
            </a:r>
            <a:r>
              <a:rPr kumimoji="0" lang="en-NZ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Toitū</a:t>
            </a:r>
            <a:r>
              <a:rPr kumimoji="0" lang="en-N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 </a:t>
            </a:r>
            <a:r>
              <a:rPr kumimoji="0" lang="en-NZ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Envirocare</a:t>
            </a:r>
            <a:r>
              <a:rPr kumimoji="0" lang="en-N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 (toitu.co.nz)</a:t>
            </a:r>
            <a:endParaRPr kumimoji="0" lang="en-NZ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97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7B4BA-532C-4540-A437-616C29656949}"/>
              </a:ext>
            </a:extLst>
          </p:cNvPr>
          <p:cNvSpPr/>
          <p:nvPr/>
        </p:nvSpPr>
        <p:spPr>
          <a:xfrm>
            <a:off x="0" y="6391656"/>
            <a:ext cx="12192000" cy="466344"/>
          </a:xfrm>
          <a:prstGeom prst="rect">
            <a:avLst/>
          </a:prstGeom>
          <a:solidFill>
            <a:srgbClr val="00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BEE5-54D2-4BD6-8E82-86B12ED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944" y="6401271"/>
            <a:ext cx="1210056" cy="4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391" y="496223"/>
            <a:ext cx="916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more is coming…… 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05" y="1303993"/>
            <a:ext cx="9676624" cy="36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71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07" y="220717"/>
            <a:ext cx="9007896" cy="56710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		</a:t>
            </a:r>
            <a:r>
              <a:rPr lang="en-US" sz="3600" b="1" u="sng" dirty="0">
                <a:solidFill>
                  <a:srgbClr val="056A89"/>
                </a:solidFill>
                <a:cs typeface="Arial" panose="020B0604020202020204" pitchFamily="34" charset="0"/>
              </a:rPr>
              <a:t>Upcoming events</a:t>
            </a:r>
            <a:endParaRPr lang="en-US" sz="36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b="1" dirty="0"/>
              <a:t>Mayor’s Task Force for Jobs video and website Launch</a:t>
            </a:r>
          </a:p>
          <a:p>
            <a:pPr marL="0" indent="0">
              <a:buNone/>
            </a:pPr>
            <a:r>
              <a:rPr lang="en-US" sz="1800" dirty="0"/>
              <a:t>	Tuesday 25</a:t>
            </a:r>
            <a:r>
              <a:rPr lang="en-US" sz="1800" baseline="30000" dirty="0"/>
              <a:t>th</a:t>
            </a:r>
            <a:r>
              <a:rPr lang="en-US" sz="1800" dirty="0"/>
              <a:t> October – Rolleston College</a:t>
            </a:r>
          </a:p>
          <a:p>
            <a:pPr marL="0" indent="0">
              <a:buNone/>
            </a:pPr>
            <a:r>
              <a:rPr lang="en-US" sz="1800" dirty="0"/>
              <a:t>	Current vacancies</a:t>
            </a:r>
          </a:p>
          <a:p>
            <a:pPr marL="0" indent="0">
              <a:buNone/>
            </a:pPr>
            <a:r>
              <a:rPr lang="en-US" sz="1800" dirty="0"/>
              <a:t>	Promoting your employment opportunities to year 13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b="1" dirty="0"/>
              <a:t>Learn Earn Grown Selwyn (LEGS) series - March 2023</a:t>
            </a:r>
          </a:p>
          <a:p>
            <a:pPr marL="0" indent="0">
              <a:buNone/>
            </a:pPr>
            <a:r>
              <a:rPr lang="en-US" sz="1800" dirty="0"/>
              <a:t>	Job seekers living in Selwyn</a:t>
            </a:r>
          </a:p>
          <a:p>
            <a:pPr marL="0" indent="0">
              <a:buNone/>
            </a:pPr>
            <a:r>
              <a:rPr lang="en-US" sz="1800" dirty="0"/>
              <a:t>	Selwyn residents seeking training for employment opportunities</a:t>
            </a:r>
          </a:p>
          <a:p>
            <a:pPr marL="0" indent="0">
              <a:buNone/>
            </a:pPr>
            <a:r>
              <a:rPr lang="en-US" sz="1800" dirty="0"/>
              <a:t>	Selwyn-based businesses with vacancies looking to employ locally</a:t>
            </a:r>
          </a:p>
          <a:p>
            <a:pPr marL="0" indent="0">
              <a:buNone/>
            </a:pPr>
            <a:r>
              <a:rPr lang="en-US" sz="1800" dirty="0"/>
              <a:t>	Selwyn based SME and Start Ups wanting to grow business and customer reach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b="1" dirty="0"/>
              <a:t>What do you want to see in this series?</a:t>
            </a:r>
          </a:p>
          <a:p>
            <a:pPr marL="0" indent="0">
              <a:buNone/>
            </a:pPr>
            <a:r>
              <a:rPr lang="en-US" sz="1800" b="1" dirty="0"/>
              <a:t>	Who would you like to hear from in relation to business growth and/or employment?</a:t>
            </a:r>
          </a:p>
          <a:p>
            <a:pPr marL="0" indent="0">
              <a:buNone/>
            </a:pPr>
            <a:r>
              <a:rPr lang="en-US" sz="1800" b="1" dirty="0"/>
              <a:t>	Preferred format?  (</a:t>
            </a:r>
            <a:r>
              <a:rPr lang="en-US" sz="1800" b="1" dirty="0" err="1"/>
              <a:t>e.g</a:t>
            </a:r>
            <a:r>
              <a:rPr lang="en-US" sz="1800" b="1" dirty="0"/>
              <a:t> expo, small group sessions, workshops </a:t>
            </a:r>
            <a:r>
              <a:rPr lang="en-US" sz="1800" b="1" dirty="0" err="1"/>
              <a:t>etc</a:t>
            </a:r>
            <a:r>
              <a:rPr lang="en-US" sz="1800" b="1" dirty="0"/>
              <a:t>)</a:t>
            </a:r>
          </a:p>
          <a:p>
            <a:pPr marL="0" indent="0">
              <a:buNone/>
            </a:pPr>
            <a:r>
              <a:rPr lang="en-US" sz="1800" b="1" dirty="0"/>
              <a:t>	Preferred time of day and length of sessions?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altLang="en-US" sz="1800" b="1" dirty="0">
                <a:solidFill>
                  <a:srgbClr val="3B99D9"/>
                </a:solidFill>
              </a:rPr>
              <a:t>Next Business event – Tuesday 13</a:t>
            </a:r>
            <a:r>
              <a:rPr lang="en-US" altLang="en-US" sz="1800" b="1" baseline="30000" dirty="0">
                <a:solidFill>
                  <a:srgbClr val="3B99D9"/>
                </a:solidFill>
              </a:rPr>
              <a:t>th</a:t>
            </a:r>
            <a:r>
              <a:rPr lang="en-US" altLang="en-US" sz="1800" b="1" dirty="0">
                <a:solidFill>
                  <a:srgbClr val="3B99D9"/>
                </a:solidFill>
              </a:rPr>
              <a:t> December 2022</a:t>
            </a:r>
            <a:endParaRPr lang="en-US" sz="1800" b="1" dirty="0"/>
          </a:p>
          <a:p>
            <a:pPr marL="0" indent="0" algn="ctr">
              <a:buNone/>
            </a:pPr>
            <a:endParaRPr lang="en-US" altLang="en-US" b="1" dirty="0"/>
          </a:p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endParaRPr lang="en-US" altLang="en-US" sz="2000" b="1" dirty="0"/>
          </a:p>
          <a:p>
            <a:endParaRPr lang="en-US" altLang="en-US" sz="2000" b="1" dirty="0"/>
          </a:p>
          <a:p>
            <a:pPr marL="0" indent="0">
              <a:buNone/>
            </a:pPr>
            <a:endParaRPr lang="en-NZ" dirty="0">
              <a:solidFill>
                <a:srgbClr val="00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9027" y="1804086"/>
            <a:ext cx="10354963" cy="4843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 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2414311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2566"/>
            <a:ext cx="8887843" cy="1320800"/>
          </a:xfrm>
        </p:spPr>
        <p:txBody>
          <a:bodyPr>
            <a:normAutofit/>
          </a:bodyPr>
          <a:lstStyle/>
          <a:p>
            <a:r>
              <a:rPr lang="en-GB" sz="2800" dirty="0"/>
              <a:t>But population growth in Selwyn has remained strong </a:t>
            </a:r>
            <a:endParaRPr lang="en-N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72AD5E-9589-4BBE-B653-0B7BD903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867DB87-F9A1-E594-F615-A20BB7D15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1125931"/>
            <a:ext cx="6909207" cy="460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29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2566"/>
            <a:ext cx="8887843" cy="1320800"/>
          </a:xfrm>
        </p:spPr>
        <p:txBody>
          <a:bodyPr>
            <a:normAutofit/>
          </a:bodyPr>
          <a:lstStyle/>
          <a:p>
            <a:r>
              <a:rPr lang="en-GB" sz="2800" dirty="0"/>
              <a:t>A record dairy </a:t>
            </a:r>
            <a:r>
              <a:rPr lang="en-GB" sz="2800" dirty="0" err="1"/>
              <a:t>payout</a:t>
            </a:r>
            <a:r>
              <a:rPr lang="en-GB" sz="2800" dirty="0"/>
              <a:t> has also helped</a:t>
            </a:r>
            <a:endParaRPr lang="en-N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72AD5E-9589-4BBE-B653-0B7BD903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7DB87-F9A1-E594-F615-A20BB7D15C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8382" y="1125931"/>
            <a:ext cx="6909206" cy="460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16" y="1147156"/>
            <a:ext cx="7868150" cy="3857106"/>
          </a:xfrm>
        </p:spPr>
        <p:txBody>
          <a:bodyPr>
            <a:normAutofit/>
          </a:bodyPr>
          <a:lstStyle/>
          <a:p>
            <a:r>
              <a:rPr lang="en-NZ" dirty="0"/>
              <a:t>How are businesses now describing their experiences and expectations of the future?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36D71B-1D25-407E-9104-A36EF9D2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6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58F1-CA14-4611-A5D6-2D6A4E94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97" y="609600"/>
            <a:ext cx="8233910" cy="1014154"/>
          </a:xfrm>
        </p:spPr>
        <p:txBody>
          <a:bodyPr>
            <a:noAutofit/>
          </a:bodyPr>
          <a:lstStyle/>
          <a:p>
            <a:r>
              <a:rPr lang="en-NZ" sz="2800" dirty="0"/>
              <a:t>Border </a:t>
            </a:r>
            <a:r>
              <a:rPr lang="en-NZ" sz="2800" dirty="0" err="1"/>
              <a:t>reopenings</a:t>
            </a:r>
            <a:r>
              <a:rPr lang="en-NZ" sz="2800" dirty="0"/>
              <a:t> have helped some, but….</a:t>
            </a:r>
            <a:endParaRPr lang="en-NZ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2A699-2253-488D-A616-DA225B1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872149"/>
            <a:ext cx="1848108" cy="743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36D71B-1D25-407E-9104-A36EF9D2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71877" y="5985123"/>
            <a:ext cx="2063851" cy="6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DDB34-306B-42CA-9017-A925BA900B83}"/>
              </a:ext>
            </a:extLst>
          </p:cNvPr>
          <p:cNvSpPr txBox="1"/>
          <p:nvPr/>
        </p:nvSpPr>
        <p:spPr>
          <a:xfrm>
            <a:off x="677334" y="1541029"/>
            <a:ext cx="86495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outlook is muddied: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Inflation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Interest rates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Emigration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Shortages – supplies, staff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Geopolitical risks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Recession concerns (globally).</a:t>
            </a: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70537D-1456-A52A-23A4-6AD90E6F684B}"/>
              </a:ext>
            </a:extLst>
          </p:cNvPr>
          <p:cNvSpPr txBox="1">
            <a:spLocks/>
          </p:cNvSpPr>
          <p:nvPr/>
        </p:nvSpPr>
        <p:spPr>
          <a:xfrm>
            <a:off x="677334" y="4558145"/>
            <a:ext cx="8233910" cy="10141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How are businesses now describing their experiences and expectations of the future?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34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Office Theme">
  <a:themeElements>
    <a:clrScheme name="CHCHNZ">
      <a:dk1>
        <a:srgbClr val="000000"/>
      </a:dk1>
      <a:lt1>
        <a:srgbClr val="FFFFFF"/>
      </a:lt1>
      <a:dk2>
        <a:srgbClr val="ED1C24"/>
      </a:dk2>
      <a:lt2>
        <a:srgbClr val="EFEAE9"/>
      </a:lt2>
      <a:accent1>
        <a:srgbClr val="A01D20"/>
      </a:accent1>
      <a:accent2>
        <a:srgbClr val="ED1C24"/>
      </a:accent2>
      <a:accent3>
        <a:srgbClr val="E9D9CA"/>
      </a:accent3>
      <a:accent4>
        <a:srgbClr val="C8D8D2"/>
      </a:accent4>
      <a:accent5>
        <a:srgbClr val="2B4557"/>
      </a:accent5>
      <a:accent6>
        <a:srgbClr val="373334"/>
      </a:accent6>
      <a:hlink>
        <a:srgbClr val="C33A3C"/>
      </a:hlink>
      <a:folHlink>
        <a:srgbClr val="A01D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istchurchNZ template (3)" id="{E15A17F0-3F5B-4FF1-8652-5906E9381C35}" vid="{A1DC00C7-0805-4952-9950-5965741B222E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Z Template 2021" id="{B184E47B-7424-4D03-BEB7-4710371DDED9}" vid="{787B9632-F229-4DC7-8A60-240C34DB30CD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A_Date_1 xmlns="60d1e24e-f2cf-449c-bdcd-43829a08a417" xsi:nil="true"/>
    <PRA_Date_Trigger xmlns="60d1e24e-f2cf-449c-bdcd-43829a08a417" xsi:nil="true"/>
    <Read_Only_Status xmlns="60d1e24e-f2cf-449c-bdcd-43829a08a417">Open</Read_Only_Status>
    <Know-How_Type xmlns="60d1e24e-f2cf-449c-bdcd-43829a08a417">NA</Know-How_Type>
    <PRA_Type xmlns="60d1e24e-f2cf-449c-bdcd-43829a08a417">Doc</PRA_Type>
    <Related_People xmlns="60d1e24e-f2cf-449c-bdcd-43829a08a417">
      <UserInfo>
        <DisplayName/>
        <AccountId xsi:nil="true"/>
        <AccountType/>
      </UserInfo>
    </Related_People>
    <PRA_Text_1 xmlns="60d1e24e-f2cf-449c-bdcd-43829a08a417" xsi:nil="true"/>
    <PRA_Text_4 xmlns="60d1e24e-f2cf-449c-bdcd-43829a08a417" xsi:nil="true"/>
    <Function xmlns="e21cbe00-2104-4159-b9b9-bd54555d1bf2">Community Well-being</Function>
    <Volume xmlns="e21cbe00-2104-4159-b9b9-bd54555d1bf2">NA</Volume>
    <Target_Audience xmlns="60d1e24e-f2cf-449c-bdcd-43829a08a417">Internal</Target_Audience>
    <Project xmlns="e21cbe00-2104-4159-b9b9-bd54555d1bf2">NA</Project>
    <Record_Type xmlns="60d1e24e-f2cf-449c-bdcd-43829a08a417">Normal</Record_Type>
    <CategoryValue xmlns="e21cbe00-2104-4159-b9b9-bd54555d1bf2">NA</CategoryValue>
    <DocumentType xmlns="e21cbe00-2104-4159-b9b9-bd54555d1bf2" xsi:nil="true"/>
    <HamonieUIHidden xmlns="51fe8ff7-65a0-477e-87ba-3d7688eaee97" xsi:nil="true"/>
    <PRA_Text_5 xmlns="60d1e24e-f2cf-449c-bdcd-43829a08a417" xsi:nil="true"/>
    <FunctionGroup xmlns="e21cbe00-2104-4159-b9b9-bd54555d1bf2">NA</FunctionGroup>
    <Activity xmlns="e21cbe00-2104-4159-b9b9-bd54555d1bf2">Community &amp; Economic Development</Activity>
    <CategoryName xmlns="e21cbe00-2104-4159-b9b9-bd54555d1bf2">27 May 2022 event</CategoryName>
    <Narrative xmlns="60d1e24e-f2cf-449c-bdcd-43829a08a417" xsi:nil="true"/>
    <Case xmlns="e21cbe00-2104-4159-b9b9-bd54555d1bf2">NA</Case>
    <Key_x0020_Words xmlns="e21cbe00-2104-4159-b9b9-bd54555d1bf2"/>
    <Original_Document xmlns="60d1e24e-f2cf-449c-bdcd-43829a08a417" xsi:nil="true"/>
    <Aggregation_Status xmlns="60d1e24e-f2cf-449c-bdcd-43829a08a417">Normal</Aggregation_Status>
    <PRA_Text_2 xmlns="60d1e24e-f2cf-449c-bdcd-43829a08a417" xsi:nil="true"/>
    <PRA_Date_3 xmlns="60d1e24e-f2cf-449c-bdcd-43829a08a417" xsi:nil="true"/>
    <Authoritative_Version xmlns="60d1e24e-f2cf-449c-bdcd-43829a08a417">false</Authoritative_Version>
    <PRA_Text_3 xmlns="60d1e24e-f2cf-449c-bdcd-43829a08a417" xsi:nil="true"/>
    <PRA_Date_2 xmlns="60d1e24e-f2cf-449c-bdcd-43829a08a417" xsi:nil="true"/>
    <Subactivity xmlns="e21cbe00-2104-4159-b9b9-bd54555d1bf2">Selwyn Wellbeing forum</Subactivity>
    <PRA_Date_Disposal xmlns="60d1e24e-f2cf-449c-bdcd-43829a08a417" xsi:nil="true"/>
    <RecordID xmlns="60d1e24e-f2cf-449c-bdcd-43829a08a417">78328</Record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AAAAAAAAAAAAAAAAAAAAAAAAAAAAAA02008C32E2ED1543D84C9DE0C80F67EB411B" ma:contentTypeVersion="21" ma:contentTypeDescription="Standard Electronic Document" ma:contentTypeScope="" ma:versionID="d518bd4c2cac123b43d2e8c4005d5e55">
  <xsd:schema xmlns:xsd="http://www.w3.org/2001/XMLSchema" xmlns:xs="http://www.w3.org/2001/XMLSchema" xmlns:p="http://schemas.microsoft.com/office/2006/metadata/properties" xmlns:ns2="60d1e24e-f2cf-449c-bdcd-43829a08a417" xmlns:ns3="e21cbe00-2104-4159-b9b9-bd54555d1bf2" xmlns:ns4="51fe8ff7-65a0-477e-87ba-3d7688eaee97" xmlns:ns5="5711165e-b429-479b-9964-e5d0355a7d1c" targetNamespace="http://schemas.microsoft.com/office/2006/metadata/properties" ma:root="true" ma:fieldsID="603089c2c97f98803f354987ed8f0cfa" ns2:_="" ns3:_="" ns4:_="" ns5:_="">
    <xsd:import namespace="60d1e24e-f2cf-449c-bdcd-43829a08a417"/>
    <xsd:import namespace="e21cbe00-2104-4159-b9b9-bd54555d1bf2"/>
    <xsd:import namespace="51fe8ff7-65a0-477e-87ba-3d7688eaee97"/>
    <xsd:import namespace="5711165e-b429-479b-9964-e5d0355a7d1c"/>
    <xsd:element name="properties">
      <xsd:complexType>
        <xsd:sequence>
          <xsd:element name="documentManagement">
            <xsd:complexType>
              <xsd:all>
                <xsd:element ref="ns2:Target_Audience" minOccurs="0"/>
                <xsd:element ref="ns2:RecordID" minOccurs="0"/>
                <xsd:element ref="ns2:Original_Document" minOccurs="0"/>
                <xsd:element ref="ns2:Know-How_Type" minOccurs="0"/>
                <xsd:element ref="ns2:PRA_Type" minOccurs="0"/>
                <xsd:element ref="ns2:Aggregation_Status" minOccurs="0"/>
                <xsd:element ref="ns2:Narrative" minOccurs="0"/>
                <xsd:element ref="ns2:Related_People" minOccurs="0"/>
                <xsd:element ref="ns2:Record_Type" minOccurs="0"/>
                <xsd:element ref="ns2:Read_Only_Status" minOccurs="0"/>
                <xsd:element ref="ns2:Authoritative_Version" minOccurs="0"/>
                <xsd:element ref="ns2:PRA_Text_1" minOccurs="0"/>
                <xsd:element ref="ns2:PRA_Text_2" minOccurs="0"/>
                <xsd:element ref="ns2:PRA_Text_3" minOccurs="0"/>
                <xsd:element ref="ns2:PRA_Text_4" minOccurs="0"/>
                <xsd:element ref="ns2:PRA_Text_5" minOccurs="0"/>
                <xsd:element ref="ns2:PRA_Date_1" minOccurs="0"/>
                <xsd:element ref="ns2:PRA_Date_2" minOccurs="0"/>
                <xsd:element ref="ns2:PRA_Date_3" minOccurs="0"/>
                <xsd:element ref="ns2:PRA_Date_Trigger" minOccurs="0"/>
                <xsd:element ref="ns2:PRA_Date_Disposal" minOccurs="0"/>
                <xsd:element ref="ns3:FunctionGroup" minOccurs="0"/>
                <xsd:element ref="ns3:Function" minOccurs="0"/>
                <xsd:element ref="ns3:Activity" minOccurs="0"/>
                <xsd:element ref="ns3:Subactivity" minOccurs="0"/>
                <xsd:element ref="ns3:Project" minOccurs="0"/>
                <xsd:element ref="ns3:Case" minOccurs="0"/>
                <xsd:element ref="ns3:DocumentType" minOccurs="0"/>
                <xsd:element ref="ns3:Key_x0020_Words" minOccurs="0"/>
                <xsd:element ref="ns3:CategoryName" minOccurs="0"/>
                <xsd:element ref="ns3:CategoryValue" minOccurs="0"/>
                <xsd:element ref="ns3:Volume" minOccurs="0"/>
                <xsd:element ref="ns4:HamonieUIHidden" minOccurs="0"/>
                <xsd:element ref="ns5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1e24e-f2cf-449c-bdcd-43829a08a417" elementFormDefault="qualified">
    <xsd:import namespace="http://schemas.microsoft.com/office/2006/documentManagement/types"/>
    <xsd:import namespace="http://schemas.microsoft.com/office/infopath/2007/PartnerControls"/>
    <xsd:element name="Target_Audience" ma:index="7" nillable="true" ma:displayName="Target Audience" ma:default="Internal" ma:format="RadioButtons" ma:hidden="true" ma:internalName="TargetAudience">
      <xsd:simpleType>
        <xsd:restriction base="dms:Choice">
          <xsd:enumeration value="Internal"/>
          <xsd:enumeration value="External"/>
        </xsd:restriction>
      </xsd:simpleType>
    </xsd:element>
    <xsd:element name="RecordID" ma:index="8" nillable="true" ma:displayName="RecordID" ma:hidden="true" ma:internalName="RecordID" ma:readOnly="true">
      <xsd:simpleType>
        <xsd:restriction base="dms:Text"/>
      </xsd:simpleType>
    </xsd:element>
    <xsd:element name="Original_Document" ma:index="9" nillable="true" ma:displayName="Original Document" ma:hidden="true" ma:internalName="OriginalDocument">
      <xsd:simpleType>
        <xsd:restriction base="dms:Text"/>
      </xsd:simpleType>
    </xsd:element>
    <xsd:element name="Know-How_Type" ma:index="11" nillable="true" ma:displayName="Know-How Type" ma:default="NA" ma:format="Dropdown" ma:hidden="true" ma:internalName="KnowHowType" ma:readOnly="false">
      <xsd:simpleType>
        <xsd:restriction base="dms:Choice">
          <xsd:enumeration value="NA"/>
          <xsd:enumeration value="FAQ"/>
          <xsd:enumeration value="Tall Poppy"/>
          <xsd:enumeration value="Topic"/>
          <xsd:enumeration value="Who"/>
        </xsd:restriction>
      </xsd:simpleType>
    </xsd:element>
    <xsd:element name="PRA_Type" ma:index="12" nillable="true" ma:displayName="PRA Type" ma:default="Doc" ma:hidden="true" ma:indexed="true" ma:internalName="PRAType">
      <xsd:simpleType>
        <xsd:restriction base="dms:Text"/>
      </xsd:simpleType>
    </xsd:element>
    <xsd:element name="Aggregation_Status" ma:index="13" nillable="true" ma:displayName="Aggregation Status" ma:default="Normal" ma:hidden="true" ma:internalName="AggregationStatus" ma:readOnly="false">
      <xsd:simpleType>
        <xsd:restriction base="dms:Choice">
          <xsd:enumeration value="Delete Soon"/>
          <xsd:enumeration value="Transfer Soon"/>
          <xsd:enumeration value="Appraise Soon"/>
          <xsd:enumeration value="Delete"/>
          <xsd:enumeration value="Transfer"/>
          <xsd:enumeration value="Appraise"/>
          <xsd:enumeration value="Hold"/>
          <xsd:enumeration value="Normal"/>
        </xsd:restriction>
      </xsd:simpleType>
    </xsd:element>
    <xsd:element name="Narrative" ma:index="14" nillable="true" ma:displayName="Narrative" ma:internalName="Narrative" ma:readOnly="false">
      <xsd:simpleType>
        <xsd:restriction base="dms:Note">
          <xsd:maxLength value="255"/>
        </xsd:restriction>
      </xsd:simpleType>
    </xsd:element>
    <xsd:element name="Related_People" ma:index="15" nillable="true" ma:displayName="Related People" ma:list="UserInfo" ma:internalName="RelatedPeopl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cord_Type" ma:index="16" nillable="true" ma:displayName="Business Value" ma:default="Normal" ma:hidden="true" ma:internalName="RecordType" ma:readOnly="false">
      <xsd:simpleType>
        <xsd:union memberTypes="dms:Text">
          <xsd:simpleType>
            <xsd:restriction base="dms:Choice">
              <xsd:enumeration value="Housekeeping"/>
              <xsd:enumeration value="Long Term Value"/>
              <xsd:enumeration value="Superseded"/>
              <xsd:enumeration value="Normal"/>
              <xsd:enumeration value="Cancelled"/>
              <xsd:enumeration value="Deleted"/>
            </xsd:restriction>
          </xsd:simpleType>
        </xsd:union>
      </xsd:simpleType>
    </xsd:element>
    <xsd:element name="Read_Only_Status" ma:index="17" nillable="true" ma:displayName="Read Only Status" ma:default="Open" ma:hidden="true" ma:internalName="ReadOnlyStatus" ma:readOnly="false">
      <xsd:simpleType>
        <xsd:restriction base="dms:Choice">
          <xsd:enumeration value="Open"/>
          <xsd:enumeration value="Document"/>
          <xsd:enumeration value="Document and Metadata"/>
        </xsd:restriction>
      </xsd:simpleType>
    </xsd:element>
    <xsd:element name="Authoritative_Version" ma:index="18" nillable="true" ma:displayName="Authoritative Version" ma:default="0" ma:hidden="true" ma:internalName="AuthoritativeVersion" ma:readOnly="false">
      <xsd:simpleType>
        <xsd:restriction base="dms:Boolean"/>
      </xsd:simpleType>
    </xsd:element>
    <xsd:element name="PRA_Text_1" ma:index="19" nillable="true" ma:displayName="PRA Text 1" ma:hidden="true" ma:internalName="PraText1" ma:readOnly="false">
      <xsd:simpleType>
        <xsd:restriction base="dms:Text"/>
      </xsd:simpleType>
    </xsd:element>
    <xsd:element name="PRA_Text_2" ma:index="20" nillable="true" ma:displayName="PRA Text 2" ma:hidden="true" ma:internalName="PraText2" ma:readOnly="false">
      <xsd:simpleType>
        <xsd:restriction base="dms:Text"/>
      </xsd:simpleType>
    </xsd:element>
    <xsd:element name="PRA_Text_3" ma:index="21" nillable="true" ma:displayName="PRA Text 3" ma:hidden="true" ma:internalName="PraText3" ma:readOnly="false">
      <xsd:simpleType>
        <xsd:restriction base="dms:Text"/>
      </xsd:simpleType>
    </xsd:element>
    <xsd:element name="PRA_Text_4" ma:index="22" nillable="true" ma:displayName="PRA Text 4" ma:hidden="true" ma:internalName="PraText4" ma:readOnly="false">
      <xsd:simpleType>
        <xsd:restriction base="dms:Text"/>
      </xsd:simpleType>
    </xsd:element>
    <xsd:element name="PRA_Text_5" ma:index="23" nillable="true" ma:displayName="PRA Text 5" ma:hidden="true" ma:internalName="PraText5" ma:readOnly="false">
      <xsd:simpleType>
        <xsd:restriction base="dms:Text"/>
      </xsd:simpleType>
    </xsd:element>
    <xsd:element name="PRA_Date_1" ma:index="24" nillable="true" ma:displayName="PRA Date 1" ma:format="DateTime" ma:hidden="true" ma:internalName="PraDate1" ma:readOnly="false">
      <xsd:simpleType>
        <xsd:restriction base="dms:DateTime"/>
      </xsd:simpleType>
    </xsd:element>
    <xsd:element name="PRA_Date_2" ma:index="25" nillable="true" ma:displayName="PRA Date 2" ma:format="DateTime" ma:hidden="true" ma:internalName="PraDate2" ma:readOnly="false">
      <xsd:simpleType>
        <xsd:restriction base="dms:DateTime"/>
      </xsd:simpleType>
    </xsd:element>
    <xsd:element name="PRA_Date_3" ma:index="26" nillable="true" ma:displayName="PRA Date 3" ma:format="DateTime" ma:hidden="true" ma:internalName="PraDate3" ma:readOnly="false">
      <xsd:simpleType>
        <xsd:restriction base="dms:DateTime"/>
      </xsd:simpleType>
    </xsd:element>
    <xsd:element name="PRA_Date_Trigger" ma:index="27" nillable="true" ma:displayName="PRA Date Trigger" ma:format="DateTime" ma:hidden="true" ma:internalName="PraDateTrigger" ma:readOnly="false">
      <xsd:simpleType>
        <xsd:restriction base="dms:DateTime"/>
      </xsd:simpleType>
    </xsd:element>
    <xsd:element name="PRA_Date_Disposal" ma:index="28" nillable="true" ma:displayName="PRA Date Disposal" ma:format="DateTime" ma:hidden="true" ma:internalName="PraDateDisposal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cbe00-2104-4159-b9b9-bd54555d1bf2" elementFormDefault="qualified">
    <xsd:import namespace="http://schemas.microsoft.com/office/2006/documentManagement/types"/>
    <xsd:import namespace="http://schemas.microsoft.com/office/infopath/2007/PartnerControls"/>
    <xsd:element name="FunctionGroup" ma:index="29" nillable="true" ma:displayName="Function Group" ma:default="NA" ma:format="RadioButtons" ma:hidden="true" ma:internalName="FunctionGroup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Function" ma:index="30" nillable="true" ma:displayName="Function" ma:default="Community Well-being" ma:format="RadioButtons" ma:hidden="true" ma:internalName="Function" ma:readOnly="false">
      <xsd:simpleType>
        <xsd:union memberTypes="dms:Text">
          <xsd:simpleType>
            <xsd:restriction base="dms:Choice">
              <xsd:enumeration value="Community Well-being"/>
            </xsd:restriction>
          </xsd:simpleType>
        </xsd:union>
      </xsd:simpleType>
    </xsd:element>
    <xsd:element name="Activity" ma:index="31" nillable="true" ma:displayName="Activity" ma:default="Community &amp; Economic Development" ma:format="RadioButtons" ma:hidden="true" ma:internalName="Activity" ma:readOnly="false">
      <xsd:simpleType>
        <xsd:union memberTypes="dms:Text">
          <xsd:simpleType>
            <xsd:restriction base="dms:Choice">
              <xsd:enumeration value="Community &amp; Economic Development"/>
            </xsd:restriction>
          </xsd:simpleType>
        </xsd:union>
      </xsd:simpleType>
    </xsd:element>
    <xsd:element name="Subactivity" ma:index="32" nillable="true" ma:displayName="Subactivity" ma:default="NA" ma:format="RadioButtons" ma:hidden="true" ma:internalName="Subactivity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Project" ma:index="33" nillable="true" ma:displayName="Project" ma:default="NA" ma:format="RadioButtons" ma:hidden="true" ma:internalName="Project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Case" ma:index="34" nillable="true" ma:displayName="Case" ma:default="NA" ma:format="RadioButtons" ma:hidden="true" ma:internalName="Cas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DocumentType" ma:index="35" nillable="true" ma:displayName="Document Type" ma:default="" ma:format="Dropdown" ma:hidden="true" ma:internalName="DocumentType" ma:readOnly="false">
      <xsd:simpleType>
        <xsd:restriction base="dms:Choice">
          <xsd:enumeration value="APPLICATION, certificate, consent related"/>
          <xsd:enumeration value="CONTRACT, Variation, Agreement"/>
          <xsd:enumeration value="CORRESPONDENCE"/>
          <xsd:enumeration value="DRAWING, Plan, Map"/>
          <xsd:enumeration value="EMPLOYMENT related"/>
          <xsd:enumeration value="FINANCIAL related"/>
          <xsd:enumeration value="KNOWLEDGE article"/>
          <xsd:enumeration value="MEETING related"/>
          <xsd:enumeration value="MEMO, Filenote, Email"/>
          <xsd:enumeration value="MODEL, Calculation, Working"/>
          <xsd:enumeration value="PHOTO, Image or Multi-media"/>
          <xsd:enumeration value="PRESENTATION"/>
          <xsd:enumeration value="PUBLICATION material"/>
          <xsd:enumeration value="PURCHASING related"/>
          <xsd:enumeration value="REPORT, or planning related"/>
          <xsd:enumeration value="RULES, Policy, Bylaw, procedure"/>
          <xsd:enumeration value="SERVICE REQUEST related"/>
          <xsd:enumeration value="SPECIFICATION or standard"/>
          <xsd:enumeration value="SUPPLIER PRODUCT Info"/>
          <xsd:enumeration value="TEMPLATE, Checklist or Form"/>
        </xsd:restriction>
      </xsd:simpleType>
    </xsd:element>
    <xsd:element name="Key_x0020_Words" ma:index="36" nillable="true" ma:displayName="Key Words" ma:hidden="true" ma:internalName="Key_x0020_Words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Not yet defined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CategoryName" ma:index="37" nillable="true" ma:displayName="Topic" ma:default="NA" ma:format="RadioButtons" ma:internalName="CategoryNam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CategoryValue" ma:index="38" nillable="true" ma:displayName="Category Value" ma:default="NA" ma:format="RadioButtons" ma:hidden="true" ma:internalName="CategoryValu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Volume" ma:index="39" nillable="true" ma:displayName="Volume" ma:default="NA" ma:format="RadioButtons" ma:hidden="true" ma:internalName="Volum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e8ff7-65a0-477e-87ba-3d7688eaee97" elementFormDefault="qualified">
    <xsd:import namespace="http://schemas.microsoft.com/office/2006/documentManagement/types"/>
    <xsd:import namespace="http://schemas.microsoft.com/office/infopath/2007/PartnerControls"/>
    <xsd:element name="HamonieUIHidden" ma:index="40" nillable="true" ma:displayName="HamonieUIHidden" ma:hidden="true" ma:internalName="HamonieUIHidde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1165e-b429-479b-9964-e5d0355a7d1c" elementFormDefault="qualified">
    <xsd:import namespace="http://schemas.microsoft.com/office/2006/documentManagement/types"/>
    <xsd:import namespace="http://schemas.microsoft.com/office/infopath/2007/PartnerControls"/>
    <xsd:element name="SharedWithUsers" ma:index="4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76A3B9-509E-4C3B-8EBB-AFC0EDDAD145}">
  <ds:schemaRefs>
    <ds:schemaRef ds:uri="http://purl.org/dc/dcmitype/"/>
    <ds:schemaRef ds:uri="51fe8ff7-65a0-477e-87ba-3d7688eaee97"/>
    <ds:schemaRef ds:uri="60d1e24e-f2cf-449c-bdcd-43829a08a417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e21cbe00-2104-4159-b9b9-bd54555d1bf2"/>
    <ds:schemaRef ds:uri="5711165e-b429-479b-9964-e5d0355a7d1c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A3039AB-41B2-458C-ACAB-AACC4767F7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28BE87-DA71-4950-8052-15850DB8C1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d1e24e-f2cf-449c-bdcd-43829a08a417"/>
    <ds:schemaRef ds:uri="e21cbe00-2104-4159-b9b9-bd54555d1bf2"/>
    <ds:schemaRef ds:uri="51fe8ff7-65a0-477e-87ba-3d7688eaee97"/>
    <ds:schemaRef ds:uri="5711165e-b429-479b-9964-e5d0355a7d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5110</TotalTime>
  <Words>1463</Words>
  <Application>Microsoft Office PowerPoint</Application>
  <PresentationFormat>Widescreen</PresentationFormat>
  <Paragraphs>287</Paragraphs>
  <Slides>56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Arial</vt:lpstr>
      <vt:lpstr>Arial Black</vt:lpstr>
      <vt:lpstr>Calibri</vt:lpstr>
      <vt:lpstr>Calibri Light</vt:lpstr>
      <vt:lpstr>Sharp Sans Semibold</vt:lpstr>
      <vt:lpstr>Symbol</vt:lpstr>
      <vt:lpstr>Trebuchet MS</vt:lpstr>
      <vt:lpstr>Wingdings</vt:lpstr>
      <vt:lpstr>Wingdings 3</vt:lpstr>
      <vt:lpstr>Office Theme</vt:lpstr>
      <vt:lpstr>Facet</vt:lpstr>
      <vt:lpstr>2_Office Theme</vt:lpstr>
      <vt:lpstr>1_Office Theme</vt:lpstr>
      <vt:lpstr>Custom Design</vt:lpstr>
      <vt:lpstr>3_Office Theme</vt:lpstr>
      <vt:lpstr>Tuesday 20th September 2022</vt:lpstr>
      <vt:lpstr>Selwyn Business Survey – August 2022</vt:lpstr>
      <vt:lpstr>Fifth biannual survey</vt:lpstr>
      <vt:lpstr>A bumpier start to 2022</vt:lpstr>
      <vt:lpstr>Households nationally have tightened belts</vt:lpstr>
      <vt:lpstr>But population growth in Selwyn has remained strong </vt:lpstr>
      <vt:lpstr>A record dairy payout has also helped</vt:lpstr>
      <vt:lpstr>How are businesses now describing their experiences and expectations of the future?</vt:lpstr>
      <vt:lpstr>Border reopenings have helped some, but….</vt:lpstr>
      <vt:lpstr>Profits expected to recover</vt:lpstr>
      <vt:lpstr>As sales perform better</vt:lpstr>
      <vt:lpstr>And businesses expect worst of cost increases to be behind them</vt:lpstr>
      <vt:lpstr>Businesses are also becoming more comfortable lifting their prices</vt:lpstr>
      <vt:lpstr>Confidence to invest is returning among local businesses</vt:lpstr>
      <vt:lpstr>Unsurprisingly, businesses want to hire staff</vt:lpstr>
      <vt:lpstr>But finding staff has not become any easier since border reopenings</vt:lpstr>
      <vt:lpstr>Summary </vt:lpstr>
      <vt:lpstr>Time for Q &amp; A   To what extent do you share these experiences of your peers?</vt:lpstr>
      <vt:lpstr>CNZ’s Women in Work Initiative </vt:lpstr>
      <vt:lpstr>Karen Haigh Talent Specialist, ChristchurchNZ</vt:lpstr>
      <vt:lpstr>ChristchurchNZ</vt:lpstr>
      <vt:lpstr>PowerPoint Presentation</vt:lpstr>
      <vt:lpstr>PowerPoint Presentation</vt:lpstr>
      <vt:lpstr>PowerPoint Presentation</vt:lpstr>
      <vt:lpstr>PowerPoint Presentation</vt:lpstr>
      <vt:lpstr>Key project initiatives</vt:lpstr>
      <vt:lpstr>Focus Groups</vt:lpstr>
      <vt:lpstr>Key project initiatives</vt:lpstr>
      <vt:lpstr>PowerPoint Presentation</vt:lpstr>
      <vt:lpstr>The Hub Content</vt:lpstr>
      <vt:lpstr>The Inspiration</vt:lpstr>
      <vt:lpstr>The Expert</vt:lpstr>
      <vt:lpstr>PowerUp a Career in Tech Event</vt:lpstr>
      <vt:lpstr>PowerUp your Professional Career Event</vt:lpstr>
      <vt:lpstr>Key project initiatives</vt:lpstr>
      <vt:lpstr>The Objective</vt:lpstr>
      <vt:lpstr>The Audience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project initiatives</vt:lpstr>
      <vt:lpstr>Diversity &amp; Inclusion Workshop  Pilot Series </vt:lpstr>
      <vt:lpstr>How you can get involved</vt:lpstr>
      <vt:lpstr>Toolkit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Selwyn District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Hollands</dc:creator>
  <cp:lastModifiedBy>Jane Denton</cp:lastModifiedBy>
  <cp:revision>394</cp:revision>
  <cp:lastPrinted>2022-05-25T23:28:18Z</cp:lastPrinted>
  <dcterms:created xsi:type="dcterms:W3CDTF">2019-10-20T20:37:17Z</dcterms:created>
  <dcterms:modified xsi:type="dcterms:W3CDTF">2022-09-19T23:25:09Z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0x010100AAAAAAAAAAAAAAAAAAAAAAAAAAAAAA02008C32E2ED1543D84C9DE0C80F67EB411B</vt:lpwstr>
  </property>
</Properties>
</file>