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2"/>
  </p:notesMasterIdLst>
  <p:sldIdLst>
    <p:sldId id="256" r:id="rId6"/>
    <p:sldId id="294" r:id="rId7"/>
    <p:sldId id="257" r:id="rId8"/>
    <p:sldId id="259" r:id="rId9"/>
    <p:sldId id="258" r:id="rId10"/>
    <p:sldId id="285" r:id="rId11"/>
    <p:sldId id="287" r:id="rId12"/>
    <p:sldId id="288" r:id="rId13"/>
    <p:sldId id="289" r:id="rId14"/>
    <p:sldId id="290" r:id="rId15"/>
    <p:sldId id="291" r:id="rId16"/>
    <p:sldId id="292" r:id="rId17"/>
    <p:sldId id="283" r:id="rId18"/>
    <p:sldId id="284" r:id="rId19"/>
    <p:sldId id="293" r:id="rId20"/>
    <p:sldId id="296" r:id="rId21"/>
  </p:sldIdLst>
  <p:sldSz cx="20104100" cy="11309350"/>
  <p:notesSz cx="9926638"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74"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78729A0C-CDA2-43D7-BF61-D447902925EC}" type="datetimeFigureOut">
              <a:t>5/9/2024</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211F1A8B-AF93-4822-9968-0FF582C5AACB}" type="slidenum">
              <a:t>‹#›</a:t>
            </a:fld>
            <a:endParaRPr lang="en-US"/>
          </a:p>
        </p:txBody>
      </p:sp>
    </p:spTree>
    <p:extLst>
      <p:ext uri="{BB962C8B-B14F-4D97-AF65-F5344CB8AC3E}">
        <p14:creationId xmlns:p14="http://schemas.microsoft.com/office/powerpoint/2010/main" val="37875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will be a </a:t>
            </a:r>
            <a:r>
              <a:rPr lang="en-US" err="1">
                <a:ea typeface="Calibri"/>
                <a:cs typeface="Calibri"/>
              </a:rPr>
              <a:t>dropbox</a:t>
            </a:r>
            <a:r>
              <a:rPr lang="en-US">
                <a:ea typeface="Calibri"/>
                <a:cs typeface="Calibri"/>
              </a:rPr>
              <a:t> at the back where points or questions can be made. </a:t>
            </a:r>
          </a:p>
        </p:txBody>
      </p:sp>
      <p:sp>
        <p:nvSpPr>
          <p:cNvPr id="4" name="Slide Number Placeholder 3"/>
          <p:cNvSpPr>
            <a:spLocks noGrp="1"/>
          </p:cNvSpPr>
          <p:nvPr>
            <p:ph type="sldNum" sz="quarter" idx="5"/>
          </p:nvPr>
        </p:nvSpPr>
        <p:spPr/>
        <p:txBody>
          <a:bodyPr/>
          <a:lstStyle/>
          <a:p>
            <a:fld id="{211F1A8B-AF93-4822-9968-0FF582C5AACB}" type="slidenum">
              <a:t>2</a:t>
            </a:fld>
            <a:endParaRPr lang="en-US"/>
          </a:p>
        </p:txBody>
      </p:sp>
    </p:spTree>
    <p:extLst>
      <p:ext uri="{BB962C8B-B14F-4D97-AF65-F5344CB8AC3E}">
        <p14:creationId xmlns:p14="http://schemas.microsoft.com/office/powerpoint/2010/main" val="40375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60"/>
            <a:r>
              <a:rPr lang="en-NZ" b="1"/>
              <a:t>Not for permanent use</a:t>
            </a:r>
            <a:r>
              <a:rPr lang="en-NZ"/>
              <a:t> - The Huts were never intended for permanent use. The layout, infrastructure and location do not support a permanent community to live safely or well. </a:t>
            </a:r>
            <a:r>
              <a:rPr lang="en-US"/>
              <a:t> </a:t>
            </a:r>
          </a:p>
          <a:p>
            <a:pPr marL="6760"/>
            <a:r>
              <a:rPr lang="en-NZ" b="1"/>
              <a:t>Future costs</a:t>
            </a:r>
            <a:r>
              <a:rPr lang="en-NZ"/>
              <a:t> - The costs of continuing a permanent presence at the huts are disproportionate for the size of the community – pipeline being an example. </a:t>
            </a:r>
            <a:r>
              <a:rPr lang="en-US"/>
              <a:t> </a:t>
            </a:r>
            <a:endParaRPr lang="en-US">
              <a:ea typeface="Calibri" panose="020F0502020204030204"/>
              <a:cs typeface="Calibri" panose="020F0502020204030204"/>
            </a:endParaRPr>
          </a:p>
          <a:p>
            <a:pPr marL="6760"/>
            <a:r>
              <a:rPr lang="en-NZ" b="1"/>
              <a:t>Inundation increasingly likely</a:t>
            </a:r>
            <a:r>
              <a:rPr lang="en-NZ"/>
              <a:t> - Rising sea levels present challenges for all the Lakeside communities. In the future it will not be possible to open the lake to the sea at current thresholds, this will inundate surrounding area.  </a:t>
            </a:r>
            <a:endParaRPr lang="en-US">
              <a:ea typeface="Calibri" panose="020F0502020204030204"/>
              <a:cs typeface="Calibri" panose="020F0502020204030204"/>
            </a:endParaRPr>
          </a:p>
          <a:p>
            <a:pPr marL="6760"/>
            <a:r>
              <a:rPr lang="en-NZ" b="1"/>
              <a:t>Safety concerns</a:t>
            </a:r>
            <a:r>
              <a:rPr lang="en-NZ"/>
              <a:t> - The number of evacuations required due to flooding will only increase, this poses a threat to the community that will get worse over time and cannot be ignored. </a:t>
            </a:r>
            <a:r>
              <a:rPr lang="en-US"/>
              <a:t> </a:t>
            </a:r>
            <a:endParaRPr lang="en-US">
              <a:ea typeface="Calibri" panose="020F0502020204030204"/>
              <a:cs typeface="Calibri" panose="020F0502020204030204"/>
            </a:endParaRPr>
          </a:p>
          <a:p>
            <a:pPr marL="6760"/>
            <a:r>
              <a:rPr lang="en-NZ" b="1"/>
              <a:t>Collective action</a:t>
            </a:r>
            <a:r>
              <a:rPr lang="en-NZ"/>
              <a:t> - Other lakeside communities that face similar issues are taking action to close at dates earlier than the one proposed for Upper Selwyn Huts. </a:t>
            </a:r>
            <a:r>
              <a:rPr lang="en-US"/>
              <a:t> </a:t>
            </a:r>
            <a:endParaRPr lang="en-US">
              <a:ea typeface="Calibri" panose="020F0502020204030204"/>
              <a:cs typeface="Calibri" panose="020F0502020204030204"/>
            </a:endParaRPr>
          </a:p>
          <a:p>
            <a:r>
              <a:rPr lang="en-NZ" b="1"/>
              <a:t>Unsafe and uneconomic </a:t>
            </a:r>
            <a:r>
              <a:rPr lang="en-NZ"/>
              <a:t>- Ultimately the USH will not be a place people can live safely or economically – for that reason, the huts should close before they are forced to be evacuated permanently</a:t>
            </a:r>
            <a:endParaRPr lang="en-US"/>
          </a:p>
        </p:txBody>
      </p:sp>
      <p:sp>
        <p:nvSpPr>
          <p:cNvPr id="4" name="Slide Number Placeholder 3"/>
          <p:cNvSpPr>
            <a:spLocks noGrp="1"/>
          </p:cNvSpPr>
          <p:nvPr>
            <p:ph type="sldNum" sz="quarter" idx="5"/>
          </p:nvPr>
        </p:nvSpPr>
        <p:spPr/>
        <p:txBody>
          <a:bodyPr/>
          <a:lstStyle/>
          <a:p>
            <a:fld id="{211F1A8B-AF93-4822-9968-0FF582C5AACB}" type="slidenum">
              <a:t>4</a:t>
            </a:fld>
            <a:endParaRPr lang="en-US"/>
          </a:p>
        </p:txBody>
      </p:sp>
    </p:spTree>
    <p:extLst>
      <p:ext uri="{BB962C8B-B14F-4D97-AF65-F5344CB8AC3E}">
        <p14:creationId xmlns:p14="http://schemas.microsoft.com/office/powerpoint/2010/main" val="203632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Council decision:</a:t>
            </a:r>
            <a:endParaRPr lang="en-US"/>
          </a:p>
          <a:p>
            <a:r>
              <a:rPr lang="en-NZ"/>
              <a:t>8 May 2019 – future DOL would be finite</a:t>
            </a:r>
            <a:endParaRPr lang="en-US">
              <a:ea typeface="Calibri"/>
              <a:cs typeface="Calibri"/>
            </a:endParaRPr>
          </a:p>
          <a:p>
            <a:r>
              <a:rPr lang="en-NZ">
                <a:ea typeface="Calibri"/>
                <a:cs typeface="+mn-lt"/>
              </a:rPr>
              <a:t>13 Martch 2024 – 15 years maximum</a:t>
            </a:r>
          </a:p>
          <a:p>
            <a:endParaRPr lang="en-NZ">
              <a:ea typeface="Calibri"/>
              <a:cs typeface="+mn-lt"/>
            </a:endParaRPr>
          </a:p>
          <a:p>
            <a:r>
              <a:rPr lang="en-NZ">
                <a:ea typeface="Calibri"/>
                <a:cs typeface="+mn-lt"/>
              </a:rPr>
              <a:t>It is Councils desire that the full 15 years will be offered to owners. The 5 year renewal is a check everything is going well and there have been no significant changes in circumstance and that owners are keeping to the agreed DOL conditions. For example – up to date with licence payments.</a:t>
            </a:r>
          </a:p>
          <a:p>
            <a:r>
              <a:rPr lang="en-NZ">
                <a:ea typeface="Calibri"/>
                <a:cs typeface="+mn-lt"/>
              </a:rPr>
              <a:t>Intent that owners can pull out of the licence at any time</a:t>
            </a:r>
          </a:p>
          <a:p>
            <a:endParaRPr lang="en-NZ">
              <a:ea typeface="Calibri"/>
              <a:cs typeface="+mn-lt"/>
            </a:endParaRPr>
          </a:p>
          <a:p>
            <a:br>
              <a:rPr lang="en-NZ">
                <a:cs typeface="+mn-lt"/>
              </a:rPr>
            </a:br>
            <a:endParaRPr lang="en-US">
              <a:ea typeface="Calibri"/>
              <a:cs typeface="Calibri"/>
            </a:endParaRPr>
          </a:p>
        </p:txBody>
      </p:sp>
      <p:sp>
        <p:nvSpPr>
          <p:cNvPr id="4" name="Slide Number Placeholder 3"/>
          <p:cNvSpPr>
            <a:spLocks noGrp="1"/>
          </p:cNvSpPr>
          <p:nvPr>
            <p:ph type="sldNum" sz="quarter" idx="5"/>
          </p:nvPr>
        </p:nvSpPr>
        <p:spPr/>
        <p:txBody>
          <a:bodyPr/>
          <a:lstStyle/>
          <a:p>
            <a:fld id="{211F1A8B-AF93-4822-9968-0FF582C5AACB}" type="slidenum">
              <a:t>5</a:t>
            </a:fld>
            <a:endParaRPr lang="en-US"/>
          </a:p>
        </p:txBody>
      </p:sp>
    </p:spTree>
    <p:extLst>
      <p:ext uri="{BB962C8B-B14F-4D97-AF65-F5344CB8AC3E}">
        <p14:creationId xmlns:p14="http://schemas.microsoft.com/office/powerpoint/2010/main" val="420545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60"/>
            <a:r>
              <a:rPr lang="en-NZ" b="1"/>
              <a:t>Not for permanent use</a:t>
            </a:r>
            <a:r>
              <a:rPr lang="en-NZ"/>
              <a:t> - The Huts were never intended for permanent use. The layout, infrastructure and location do not support a permanent community to live safely or well. </a:t>
            </a:r>
            <a:r>
              <a:rPr lang="en-US"/>
              <a:t> </a:t>
            </a:r>
          </a:p>
          <a:p>
            <a:pPr marL="6760"/>
            <a:r>
              <a:rPr lang="en-NZ" b="1"/>
              <a:t>Future costs</a:t>
            </a:r>
            <a:r>
              <a:rPr lang="en-NZ"/>
              <a:t> - The costs of continuing a permanent presence at the huts are disproportionate for the size of the community – pipeline being an example. </a:t>
            </a:r>
            <a:r>
              <a:rPr lang="en-US"/>
              <a:t> </a:t>
            </a:r>
            <a:endParaRPr lang="en-US">
              <a:ea typeface="Calibri" panose="020F0502020204030204"/>
              <a:cs typeface="Calibri" panose="020F0502020204030204"/>
            </a:endParaRPr>
          </a:p>
          <a:p>
            <a:pPr marL="6760"/>
            <a:r>
              <a:rPr lang="en-NZ" b="1"/>
              <a:t>Inundation increasingly likely</a:t>
            </a:r>
            <a:r>
              <a:rPr lang="en-NZ"/>
              <a:t> - Rising sea levels present challenges for all the Lakeside communities. In the future it will not be possible to open the lake to the sea at current thresholds, this will inundate surrounding area.  </a:t>
            </a:r>
            <a:endParaRPr lang="en-US">
              <a:ea typeface="Calibri" panose="020F0502020204030204"/>
              <a:cs typeface="Calibri" panose="020F0502020204030204"/>
            </a:endParaRPr>
          </a:p>
          <a:p>
            <a:pPr marL="6760"/>
            <a:r>
              <a:rPr lang="en-NZ" b="1"/>
              <a:t>Safety concerns</a:t>
            </a:r>
            <a:r>
              <a:rPr lang="en-NZ"/>
              <a:t> - The number of evacuations required due to flooding will only increase, this poses a threat to the community that will get worse over time and cannot be ignored. </a:t>
            </a:r>
            <a:r>
              <a:rPr lang="en-US"/>
              <a:t> </a:t>
            </a:r>
            <a:endParaRPr lang="en-US">
              <a:ea typeface="Calibri" panose="020F0502020204030204"/>
              <a:cs typeface="Calibri" panose="020F0502020204030204"/>
            </a:endParaRPr>
          </a:p>
          <a:p>
            <a:pPr marL="6760"/>
            <a:r>
              <a:rPr lang="en-NZ" b="1"/>
              <a:t>Collective action</a:t>
            </a:r>
            <a:r>
              <a:rPr lang="en-NZ"/>
              <a:t> - Other lakeside communities that face similar issues are taking action to close at dates earlier than the one proposed for Upper Selwyn Huts. </a:t>
            </a:r>
            <a:r>
              <a:rPr lang="en-US"/>
              <a:t> </a:t>
            </a:r>
            <a:endParaRPr lang="en-US">
              <a:ea typeface="Calibri" panose="020F0502020204030204"/>
              <a:cs typeface="Calibri" panose="020F0502020204030204"/>
            </a:endParaRPr>
          </a:p>
          <a:p>
            <a:r>
              <a:rPr lang="en-NZ" b="1"/>
              <a:t>Unsafe and uneconomic </a:t>
            </a:r>
            <a:r>
              <a:rPr lang="en-NZ"/>
              <a:t>- Ultimately the USH will not be a place people can live safely or economically – for that reason, the huts should close before they are forced to be evacuated permanently</a:t>
            </a:r>
            <a:endParaRPr lang="en-US"/>
          </a:p>
        </p:txBody>
      </p:sp>
      <p:sp>
        <p:nvSpPr>
          <p:cNvPr id="4" name="Slide Number Placeholder 3"/>
          <p:cNvSpPr>
            <a:spLocks noGrp="1"/>
          </p:cNvSpPr>
          <p:nvPr>
            <p:ph type="sldNum" sz="quarter" idx="5"/>
          </p:nvPr>
        </p:nvSpPr>
        <p:spPr/>
        <p:txBody>
          <a:bodyPr/>
          <a:lstStyle/>
          <a:p>
            <a:fld id="{211F1A8B-AF93-4822-9968-0FF582C5AACB}" type="slidenum">
              <a:t>16</a:t>
            </a:fld>
            <a:endParaRPr lang="en-US"/>
          </a:p>
        </p:txBody>
      </p:sp>
    </p:spTree>
    <p:extLst>
      <p:ext uri="{BB962C8B-B14F-4D97-AF65-F5344CB8AC3E}">
        <p14:creationId xmlns:p14="http://schemas.microsoft.com/office/powerpoint/2010/main" val="142133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9450" b="1" i="0">
                <a:solidFill>
                  <a:schemeClr val="tx1"/>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300" b="1" i="0">
                <a:solidFill>
                  <a:schemeClr val="tx1"/>
                </a:solidFill>
                <a:latin typeface="Arial"/>
                <a:cs typeface="Arial"/>
              </a:defRPr>
            </a:lvl1pPr>
          </a:lstStyle>
          <a:p>
            <a:pPr marR="5080" algn="r">
              <a:lnSpc>
                <a:spcPts val="1555"/>
              </a:lnSpc>
            </a:pPr>
            <a:r>
              <a:rPr spc="145"/>
              <a:t>UPPER</a:t>
            </a:r>
            <a:r>
              <a:rPr spc="330"/>
              <a:t> </a:t>
            </a:r>
            <a:r>
              <a:rPr spc="140"/>
              <a:t>SELWYN</a:t>
            </a:r>
            <a:r>
              <a:rPr spc="330"/>
              <a:t> </a:t>
            </a:r>
            <a:r>
              <a:rPr spc="120"/>
              <a:t>HUTS </a:t>
            </a:r>
          </a:p>
          <a:p>
            <a:pPr marR="24130" algn="r">
              <a:lnSpc>
                <a:spcPct val="100000"/>
              </a:lnSpc>
              <a:spcBef>
                <a:spcPts val="580"/>
              </a:spcBef>
              <a:tabLst>
                <a:tab pos="1849120" algn="l"/>
              </a:tabLst>
            </a:pPr>
            <a:r>
              <a:rPr b="0" spc="150">
                <a:latin typeface="Arial"/>
                <a:cs typeface="Arial"/>
              </a:rPr>
              <a:t>PUBLIC</a:t>
            </a:r>
            <a:r>
              <a:rPr b="0" spc="330">
                <a:latin typeface="Arial"/>
                <a:cs typeface="Arial"/>
              </a:rPr>
              <a:t> </a:t>
            </a:r>
            <a:r>
              <a:rPr b="0" spc="145">
                <a:latin typeface="Arial"/>
                <a:cs typeface="Arial"/>
              </a:rPr>
              <a:t>MEETING</a:t>
            </a:r>
            <a:r>
              <a:rPr b="0">
                <a:latin typeface="Arial"/>
                <a:cs typeface="Arial"/>
              </a:rPr>
              <a:t>	</a:t>
            </a:r>
            <a:r>
              <a:rPr b="0" spc="70">
                <a:latin typeface="Arial"/>
                <a:cs typeface="Arial"/>
              </a:rPr>
              <a:t>28</a:t>
            </a:r>
            <a:r>
              <a:rPr b="0" spc="290">
                <a:latin typeface="Arial"/>
                <a:cs typeface="Arial"/>
              </a:rPr>
              <a:t> </a:t>
            </a:r>
            <a:r>
              <a:rPr b="0" spc="125">
                <a:latin typeface="Arial"/>
                <a:cs typeface="Arial"/>
              </a:rPr>
              <a:t>FEB</a:t>
            </a:r>
            <a:r>
              <a:rPr b="0" spc="290">
                <a:latin typeface="Arial"/>
                <a:cs typeface="Arial"/>
              </a:rPr>
              <a:t> </a:t>
            </a:r>
            <a:r>
              <a:rPr b="0" spc="45">
                <a:latin typeface="Arial"/>
                <a:cs typeface="Arial"/>
              </a:rPr>
              <a:t>24</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5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300" b="1" i="0">
                <a:solidFill>
                  <a:schemeClr val="tx1"/>
                </a:solidFill>
                <a:latin typeface="Arial"/>
                <a:cs typeface="Arial"/>
              </a:defRPr>
            </a:lvl1pPr>
          </a:lstStyle>
          <a:p>
            <a:pPr marR="5080" algn="r">
              <a:lnSpc>
                <a:spcPts val="1555"/>
              </a:lnSpc>
            </a:pPr>
            <a:r>
              <a:rPr spc="145"/>
              <a:t>UPPER</a:t>
            </a:r>
            <a:r>
              <a:rPr spc="330"/>
              <a:t> </a:t>
            </a:r>
            <a:r>
              <a:rPr spc="140"/>
              <a:t>SELWYN</a:t>
            </a:r>
            <a:r>
              <a:rPr spc="330"/>
              <a:t> </a:t>
            </a:r>
            <a:r>
              <a:rPr spc="120"/>
              <a:t>HUTS </a:t>
            </a:r>
          </a:p>
          <a:p>
            <a:pPr marR="24130" algn="r">
              <a:lnSpc>
                <a:spcPct val="100000"/>
              </a:lnSpc>
              <a:spcBef>
                <a:spcPts val="580"/>
              </a:spcBef>
              <a:tabLst>
                <a:tab pos="1849120" algn="l"/>
              </a:tabLst>
            </a:pPr>
            <a:r>
              <a:rPr b="0" spc="150">
                <a:latin typeface="Arial"/>
                <a:cs typeface="Arial"/>
              </a:rPr>
              <a:t>PUBLIC</a:t>
            </a:r>
            <a:r>
              <a:rPr b="0" spc="330">
                <a:latin typeface="Arial"/>
                <a:cs typeface="Arial"/>
              </a:rPr>
              <a:t> </a:t>
            </a:r>
            <a:r>
              <a:rPr b="0" spc="145">
                <a:latin typeface="Arial"/>
                <a:cs typeface="Arial"/>
              </a:rPr>
              <a:t>MEETING</a:t>
            </a:r>
            <a:r>
              <a:rPr b="0">
                <a:latin typeface="Arial"/>
                <a:cs typeface="Arial"/>
              </a:rPr>
              <a:t>	</a:t>
            </a:r>
            <a:r>
              <a:rPr b="0" spc="70">
                <a:latin typeface="Arial"/>
                <a:cs typeface="Arial"/>
              </a:rPr>
              <a:t>28</a:t>
            </a:r>
            <a:r>
              <a:rPr b="0" spc="290">
                <a:latin typeface="Arial"/>
                <a:cs typeface="Arial"/>
              </a:rPr>
              <a:t> </a:t>
            </a:r>
            <a:r>
              <a:rPr b="0" spc="125">
                <a:latin typeface="Arial"/>
                <a:cs typeface="Arial"/>
              </a:rPr>
              <a:t>FEB</a:t>
            </a:r>
            <a:r>
              <a:rPr b="0" spc="290">
                <a:latin typeface="Arial"/>
                <a:cs typeface="Arial"/>
              </a:rPr>
              <a:t> </a:t>
            </a:r>
            <a:r>
              <a:rPr b="0" spc="45">
                <a:latin typeface="Arial"/>
                <a:cs typeface="Arial"/>
              </a:rPr>
              <a:t>24</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50" b="1" i="0">
                <a:solidFill>
                  <a:schemeClr val="tx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00" b="1" i="0">
                <a:solidFill>
                  <a:schemeClr val="tx1"/>
                </a:solidFill>
                <a:latin typeface="Arial"/>
                <a:cs typeface="Arial"/>
              </a:defRPr>
            </a:lvl1pPr>
          </a:lstStyle>
          <a:p>
            <a:pPr marR="5080" algn="r">
              <a:lnSpc>
                <a:spcPts val="1555"/>
              </a:lnSpc>
            </a:pPr>
            <a:r>
              <a:rPr spc="145"/>
              <a:t>UPPER</a:t>
            </a:r>
            <a:r>
              <a:rPr spc="330"/>
              <a:t> </a:t>
            </a:r>
            <a:r>
              <a:rPr spc="140"/>
              <a:t>SELWYN</a:t>
            </a:r>
            <a:r>
              <a:rPr spc="330"/>
              <a:t> </a:t>
            </a:r>
            <a:r>
              <a:rPr spc="120"/>
              <a:t>HUTS </a:t>
            </a:r>
          </a:p>
          <a:p>
            <a:pPr marR="24130" algn="r">
              <a:lnSpc>
                <a:spcPct val="100000"/>
              </a:lnSpc>
              <a:spcBef>
                <a:spcPts val="580"/>
              </a:spcBef>
              <a:tabLst>
                <a:tab pos="1849120" algn="l"/>
              </a:tabLst>
            </a:pPr>
            <a:r>
              <a:rPr b="0" spc="150">
                <a:latin typeface="Arial"/>
                <a:cs typeface="Arial"/>
              </a:rPr>
              <a:t>PUBLIC</a:t>
            </a:r>
            <a:r>
              <a:rPr b="0" spc="330">
                <a:latin typeface="Arial"/>
                <a:cs typeface="Arial"/>
              </a:rPr>
              <a:t> </a:t>
            </a:r>
            <a:r>
              <a:rPr b="0" spc="145">
                <a:latin typeface="Arial"/>
                <a:cs typeface="Arial"/>
              </a:rPr>
              <a:t>MEETING</a:t>
            </a:r>
            <a:r>
              <a:rPr b="0">
                <a:latin typeface="Arial"/>
                <a:cs typeface="Arial"/>
              </a:rPr>
              <a:t>	</a:t>
            </a:r>
            <a:r>
              <a:rPr b="0" spc="70">
                <a:latin typeface="Arial"/>
                <a:cs typeface="Arial"/>
              </a:rPr>
              <a:t>28</a:t>
            </a:r>
            <a:r>
              <a:rPr b="0" spc="290">
                <a:latin typeface="Arial"/>
                <a:cs typeface="Arial"/>
              </a:rPr>
              <a:t> </a:t>
            </a:r>
            <a:r>
              <a:rPr b="0" spc="125">
                <a:latin typeface="Arial"/>
                <a:cs typeface="Arial"/>
              </a:rPr>
              <a:t>FEB</a:t>
            </a:r>
            <a:r>
              <a:rPr b="0" spc="290">
                <a:latin typeface="Arial"/>
                <a:cs typeface="Arial"/>
              </a:rPr>
              <a:t> </a:t>
            </a:r>
            <a:r>
              <a:rPr b="0" spc="45">
                <a:latin typeface="Arial"/>
                <a:cs typeface="Arial"/>
              </a:rPr>
              <a:t>24</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45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300" b="1" i="0">
                <a:solidFill>
                  <a:schemeClr val="tx1"/>
                </a:solidFill>
                <a:latin typeface="Arial"/>
                <a:cs typeface="Arial"/>
              </a:defRPr>
            </a:lvl1pPr>
          </a:lstStyle>
          <a:p>
            <a:pPr marR="5080" algn="r">
              <a:lnSpc>
                <a:spcPts val="1555"/>
              </a:lnSpc>
            </a:pPr>
            <a:r>
              <a:rPr spc="145"/>
              <a:t>UPPER</a:t>
            </a:r>
            <a:r>
              <a:rPr spc="330"/>
              <a:t> </a:t>
            </a:r>
            <a:r>
              <a:rPr spc="140"/>
              <a:t>SELWYN</a:t>
            </a:r>
            <a:r>
              <a:rPr spc="330"/>
              <a:t> </a:t>
            </a:r>
            <a:r>
              <a:rPr spc="120"/>
              <a:t>HUTS </a:t>
            </a:r>
          </a:p>
          <a:p>
            <a:pPr marR="24130" algn="r">
              <a:lnSpc>
                <a:spcPct val="100000"/>
              </a:lnSpc>
              <a:spcBef>
                <a:spcPts val="580"/>
              </a:spcBef>
              <a:tabLst>
                <a:tab pos="1849120" algn="l"/>
              </a:tabLst>
            </a:pPr>
            <a:r>
              <a:rPr b="0" spc="150">
                <a:latin typeface="Arial"/>
                <a:cs typeface="Arial"/>
              </a:rPr>
              <a:t>PUBLIC</a:t>
            </a:r>
            <a:r>
              <a:rPr b="0" spc="330">
                <a:latin typeface="Arial"/>
                <a:cs typeface="Arial"/>
              </a:rPr>
              <a:t> </a:t>
            </a:r>
            <a:r>
              <a:rPr b="0" spc="145">
                <a:latin typeface="Arial"/>
                <a:cs typeface="Arial"/>
              </a:rPr>
              <a:t>MEETING</a:t>
            </a:r>
            <a:r>
              <a:rPr b="0">
                <a:latin typeface="Arial"/>
                <a:cs typeface="Arial"/>
              </a:rPr>
              <a:t>	</a:t>
            </a:r>
            <a:r>
              <a:rPr b="0" spc="70">
                <a:latin typeface="Arial"/>
                <a:cs typeface="Arial"/>
              </a:rPr>
              <a:t>28</a:t>
            </a:r>
            <a:r>
              <a:rPr b="0" spc="290">
                <a:latin typeface="Arial"/>
                <a:cs typeface="Arial"/>
              </a:rPr>
              <a:t> </a:t>
            </a:r>
            <a:r>
              <a:rPr b="0" spc="125">
                <a:latin typeface="Arial"/>
                <a:cs typeface="Arial"/>
              </a:rPr>
              <a:t>FEB</a:t>
            </a:r>
            <a:r>
              <a:rPr b="0" spc="290">
                <a:latin typeface="Arial"/>
                <a:cs typeface="Arial"/>
              </a:rPr>
              <a:t> </a:t>
            </a:r>
            <a:r>
              <a:rPr b="0" spc="45">
                <a:latin typeface="Arial"/>
                <a:cs typeface="Arial"/>
              </a:rPr>
              <a:t>24</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00" b="1" i="0">
                <a:solidFill>
                  <a:schemeClr val="tx1"/>
                </a:solidFill>
                <a:latin typeface="Arial"/>
                <a:cs typeface="Arial"/>
              </a:defRPr>
            </a:lvl1pPr>
          </a:lstStyle>
          <a:p>
            <a:pPr marR="5080" algn="r">
              <a:lnSpc>
                <a:spcPts val="1555"/>
              </a:lnSpc>
            </a:pPr>
            <a:r>
              <a:rPr spc="145"/>
              <a:t>UPPER</a:t>
            </a:r>
            <a:r>
              <a:rPr spc="330"/>
              <a:t> </a:t>
            </a:r>
            <a:r>
              <a:rPr spc="140"/>
              <a:t>SELWYN</a:t>
            </a:r>
            <a:r>
              <a:rPr spc="330"/>
              <a:t> </a:t>
            </a:r>
            <a:r>
              <a:rPr spc="120"/>
              <a:t>HUTS </a:t>
            </a:r>
          </a:p>
          <a:p>
            <a:pPr marR="24130" algn="r">
              <a:lnSpc>
                <a:spcPct val="100000"/>
              </a:lnSpc>
              <a:spcBef>
                <a:spcPts val="580"/>
              </a:spcBef>
              <a:tabLst>
                <a:tab pos="1849120" algn="l"/>
              </a:tabLst>
            </a:pPr>
            <a:r>
              <a:rPr b="0" spc="150">
                <a:latin typeface="Arial"/>
                <a:cs typeface="Arial"/>
              </a:rPr>
              <a:t>PUBLIC</a:t>
            </a:r>
            <a:r>
              <a:rPr b="0" spc="330">
                <a:latin typeface="Arial"/>
                <a:cs typeface="Arial"/>
              </a:rPr>
              <a:t> </a:t>
            </a:r>
            <a:r>
              <a:rPr b="0" spc="145">
                <a:latin typeface="Arial"/>
                <a:cs typeface="Arial"/>
              </a:rPr>
              <a:t>MEETING</a:t>
            </a:r>
            <a:r>
              <a:rPr b="0">
                <a:latin typeface="Arial"/>
                <a:cs typeface="Arial"/>
              </a:rPr>
              <a:t>	</a:t>
            </a:r>
            <a:r>
              <a:rPr b="0" spc="70">
                <a:latin typeface="Arial"/>
                <a:cs typeface="Arial"/>
              </a:rPr>
              <a:t>28</a:t>
            </a:r>
            <a:r>
              <a:rPr b="0" spc="290">
                <a:latin typeface="Arial"/>
                <a:cs typeface="Arial"/>
              </a:rPr>
              <a:t> </a:t>
            </a:r>
            <a:r>
              <a:rPr b="0" spc="125">
                <a:latin typeface="Arial"/>
                <a:cs typeface="Arial"/>
              </a:rPr>
              <a:t>FEB</a:t>
            </a:r>
            <a:r>
              <a:rPr b="0" spc="290">
                <a:latin typeface="Arial"/>
                <a:cs typeface="Arial"/>
              </a:rPr>
              <a:t> </a:t>
            </a:r>
            <a:r>
              <a:rPr b="0" spc="45">
                <a:latin typeface="Arial"/>
                <a:cs typeface="Arial"/>
              </a:rPr>
              <a:t>24</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49568" y="1084300"/>
            <a:ext cx="13189585" cy="2911475"/>
          </a:xfrm>
          <a:prstGeom prst="rect">
            <a:avLst/>
          </a:prstGeom>
        </p:spPr>
        <p:txBody>
          <a:bodyPr wrap="square" lIns="0" tIns="0" rIns="0" bIns="0">
            <a:spAutoFit/>
          </a:bodyPr>
          <a:lstStyle>
            <a:lvl1pPr>
              <a:defRPr sz="9450" b="1" i="0">
                <a:solidFill>
                  <a:schemeClr val="tx1"/>
                </a:solidFill>
                <a:latin typeface="Arial"/>
                <a:cs typeface="Arial"/>
              </a:defRPr>
            </a:lvl1pPr>
          </a:lstStyle>
          <a:p>
            <a:endParaRPr/>
          </a:p>
        </p:txBody>
      </p:sp>
      <p:sp>
        <p:nvSpPr>
          <p:cNvPr id="3" name="Holder 3"/>
          <p:cNvSpPr>
            <a:spLocks noGrp="1"/>
          </p:cNvSpPr>
          <p:nvPr>
            <p:ph type="body" idx="1"/>
          </p:nvPr>
        </p:nvSpPr>
        <p:spPr>
          <a:xfrm>
            <a:off x="1207935" y="4963199"/>
            <a:ext cx="14723744" cy="43738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6387652" y="10344722"/>
            <a:ext cx="2837815" cy="485140"/>
          </a:xfrm>
          <a:prstGeom prst="rect">
            <a:avLst/>
          </a:prstGeom>
        </p:spPr>
        <p:txBody>
          <a:bodyPr wrap="square" lIns="0" tIns="0" rIns="0" bIns="0">
            <a:spAutoFit/>
          </a:bodyPr>
          <a:lstStyle>
            <a:lvl1pPr>
              <a:defRPr sz="1300" b="1" i="0">
                <a:solidFill>
                  <a:schemeClr val="tx1"/>
                </a:solidFill>
                <a:latin typeface="Arial"/>
                <a:cs typeface="Arial"/>
              </a:defRPr>
            </a:lvl1pPr>
          </a:lstStyle>
          <a:p>
            <a:pPr marR="5080" algn="r">
              <a:lnSpc>
                <a:spcPts val="1555"/>
              </a:lnSpc>
            </a:pPr>
            <a:r>
              <a:rPr spc="145"/>
              <a:t>UPPER</a:t>
            </a:r>
            <a:r>
              <a:rPr spc="330"/>
              <a:t> </a:t>
            </a:r>
            <a:r>
              <a:rPr spc="140"/>
              <a:t>SELWYN</a:t>
            </a:r>
            <a:r>
              <a:rPr spc="330"/>
              <a:t> </a:t>
            </a:r>
            <a:r>
              <a:rPr spc="120"/>
              <a:t>HUTS </a:t>
            </a:r>
          </a:p>
          <a:p>
            <a:pPr marR="24130" algn="r">
              <a:lnSpc>
                <a:spcPct val="100000"/>
              </a:lnSpc>
              <a:spcBef>
                <a:spcPts val="580"/>
              </a:spcBef>
              <a:tabLst>
                <a:tab pos="1849120" algn="l"/>
              </a:tabLst>
            </a:pPr>
            <a:r>
              <a:rPr b="0" spc="150">
                <a:latin typeface="Arial"/>
                <a:cs typeface="Arial"/>
              </a:rPr>
              <a:t>PUBLIC</a:t>
            </a:r>
            <a:r>
              <a:rPr b="0" spc="330">
                <a:latin typeface="Arial"/>
                <a:cs typeface="Arial"/>
              </a:rPr>
              <a:t> </a:t>
            </a:r>
            <a:r>
              <a:rPr b="0" spc="145">
                <a:latin typeface="Arial"/>
                <a:cs typeface="Arial"/>
              </a:rPr>
              <a:t>MEETING</a:t>
            </a:r>
            <a:r>
              <a:rPr b="0">
                <a:latin typeface="Arial"/>
                <a:cs typeface="Arial"/>
              </a:rPr>
              <a:t>	</a:t>
            </a:r>
            <a:r>
              <a:rPr b="0" spc="70">
                <a:latin typeface="Arial"/>
                <a:cs typeface="Arial"/>
              </a:rPr>
              <a:t>28</a:t>
            </a:r>
            <a:r>
              <a:rPr b="0" spc="290">
                <a:latin typeface="Arial"/>
                <a:cs typeface="Arial"/>
              </a:rPr>
              <a:t> </a:t>
            </a:r>
            <a:r>
              <a:rPr b="0" spc="125">
                <a:latin typeface="Arial"/>
                <a:cs typeface="Arial"/>
              </a:rPr>
              <a:t>FEB</a:t>
            </a:r>
            <a:r>
              <a:rPr b="0" spc="290">
                <a:latin typeface="Arial"/>
                <a:cs typeface="Arial"/>
              </a:rPr>
              <a:t> </a:t>
            </a:r>
            <a:r>
              <a:rPr b="0" spc="45">
                <a:latin typeface="Arial"/>
                <a:cs typeface="Arial"/>
              </a:rPr>
              <a:t>24</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959"/>
          </a:solidFill>
        </p:spPr>
        <p:txBody>
          <a:bodyPr wrap="square" lIns="0" tIns="0" rIns="0" bIns="0" rtlCol="0"/>
          <a:lstStyle/>
          <a:p>
            <a:endParaRPr/>
          </a:p>
        </p:txBody>
      </p:sp>
      <p:sp>
        <p:nvSpPr>
          <p:cNvPr id="3" name="object 3"/>
          <p:cNvSpPr txBox="1">
            <a:spLocks noGrp="1"/>
          </p:cNvSpPr>
          <p:nvPr>
            <p:ph type="title"/>
          </p:nvPr>
        </p:nvSpPr>
        <p:spPr>
          <a:xfrm>
            <a:off x="3851056" y="2989481"/>
            <a:ext cx="12407900" cy="1656080"/>
          </a:xfrm>
          <a:prstGeom prst="rect">
            <a:avLst/>
          </a:prstGeom>
        </p:spPr>
        <p:txBody>
          <a:bodyPr vert="horz" wrap="square" lIns="0" tIns="12700" rIns="0" bIns="0" rtlCol="0">
            <a:spAutoFit/>
          </a:bodyPr>
          <a:lstStyle/>
          <a:p>
            <a:pPr marL="12700">
              <a:lnSpc>
                <a:spcPct val="100000"/>
              </a:lnSpc>
              <a:spcBef>
                <a:spcPts val="100"/>
              </a:spcBef>
              <a:tabLst>
                <a:tab pos="4314825" algn="l"/>
              </a:tabLst>
            </a:pPr>
            <a:r>
              <a:rPr sz="10700" spc="-10">
                <a:solidFill>
                  <a:srgbClr val="FFFFFF"/>
                </a:solidFill>
              </a:rPr>
              <a:t>Upper</a:t>
            </a:r>
            <a:r>
              <a:rPr sz="10700">
                <a:solidFill>
                  <a:srgbClr val="FFFFFF"/>
                </a:solidFill>
              </a:rPr>
              <a:t>	Selwyn</a:t>
            </a:r>
            <a:r>
              <a:rPr sz="10700" spc="-370">
                <a:solidFill>
                  <a:srgbClr val="FFFFFF"/>
                </a:solidFill>
              </a:rPr>
              <a:t> </a:t>
            </a:r>
            <a:r>
              <a:rPr sz="10700" spc="-20">
                <a:solidFill>
                  <a:srgbClr val="FFFFFF"/>
                </a:solidFill>
              </a:rPr>
              <a:t>Huts</a:t>
            </a:r>
            <a:endParaRPr sz="10700"/>
          </a:p>
        </p:txBody>
      </p:sp>
      <p:sp>
        <p:nvSpPr>
          <p:cNvPr id="4" name="object 4"/>
          <p:cNvSpPr txBox="1"/>
          <p:nvPr/>
        </p:nvSpPr>
        <p:spPr>
          <a:xfrm>
            <a:off x="4230896" y="5378935"/>
            <a:ext cx="11285855" cy="2265680"/>
          </a:xfrm>
          <a:prstGeom prst="rect">
            <a:avLst/>
          </a:prstGeom>
        </p:spPr>
        <p:txBody>
          <a:bodyPr vert="horz" wrap="square" lIns="0" tIns="127000" rIns="0" bIns="0" rtlCol="0">
            <a:spAutoFit/>
          </a:bodyPr>
          <a:lstStyle/>
          <a:p>
            <a:pPr marL="635" algn="ctr">
              <a:lnSpc>
                <a:spcPct val="100000"/>
              </a:lnSpc>
              <a:spcBef>
                <a:spcPts val="1000"/>
              </a:spcBef>
              <a:tabLst>
                <a:tab pos="2747645" algn="l"/>
              </a:tabLst>
            </a:pPr>
            <a:r>
              <a:rPr sz="6600" b="1" spc="-10">
                <a:solidFill>
                  <a:srgbClr val="FFFFFF"/>
                </a:solidFill>
                <a:latin typeface="Arial"/>
                <a:cs typeface="Arial"/>
              </a:rPr>
              <a:t>Public</a:t>
            </a:r>
            <a:r>
              <a:rPr sz="6600" b="1">
                <a:solidFill>
                  <a:srgbClr val="FFFFFF"/>
                </a:solidFill>
                <a:latin typeface="Arial"/>
                <a:cs typeface="Arial"/>
              </a:rPr>
              <a:t>	</a:t>
            </a:r>
            <a:r>
              <a:rPr sz="6600" b="1" spc="-10">
                <a:solidFill>
                  <a:srgbClr val="FFFFFF"/>
                </a:solidFill>
                <a:latin typeface="Arial"/>
                <a:cs typeface="Arial"/>
              </a:rPr>
              <a:t>meeting</a:t>
            </a:r>
            <a:endParaRPr sz="6600">
              <a:latin typeface="Arial"/>
              <a:cs typeface="Arial"/>
            </a:endParaRPr>
          </a:p>
          <a:p>
            <a:pPr algn="ctr">
              <a:lnSpc>
                <a:spcPct val="100000"/>
              </a:lnSpc>
              <a:spcBef>
                <a:spcPts val="900"/>
              </a:spcBef>
              <a:tabLst>
                <a:tab pos="5808980" algn="l"/>
              </a:tabLst>
            </a:pPr>
            <a:r>
              <a:rPr lang="en-NZ" sz="6600">
                <a:solidFill>
                  <a:srgbClr val="FFFFFF"/>
                </a:solidFill>
                <a:latin typeface="Arial"/>
                <a:cs typeface="Arial"/>
              </a:rPr>
              <a:t>Tues</a:t>
            </a:r>
            <a:r>
              <a:rPr sz="6600">
                <a:solidFill>
                  <a:srgbClr val="FFFFFF"/>
                </a:solidFill>
                <a:latin typeface="Arial"/>
                <a:cs typeface="Arial"/>
              </a:rPr>
              <a:t>day</a:t>
            </a:r>
            <a:r>
              <a:rPr sz="6600" spc="-409">
                <a:solidFill>
                  <a:srgbClr val="FFFFFF"/>
                </a:solidFill>
                <a:latin typeface="Arial"/>
                <a:cs typeface="Arial"/>
              </a:rPr>
              <a:t> </a:t>
            </a:r>
            <a:r>
              <a:rPr lang="en-NZ" sz="6600" spc="-25">
                <a:solidFill>
                  <a:srgbClr val="FFFFFF"/>
                </a:solidFill>
                <a:latin typeface="Arial"/>
                <a:cs typeface="Arial"/>
              </a:rPr>
              <a:t>23 April 2024</a:t>
            </a:r>
            <a:endParaRPr sz="6600">
              <a:latin typeface="Arial"/>
              <a:cs typeface="Arial"/>
            </a:endParaRPr>
          </a:p>
        </p:txBody>
      </p:sp>
      <p:sp>
        <p:nvSpPr>
          <p:cNvPr id="5" name="object 5"/>
          <p:cNvSpPr/>
          <p:nvPr/>
        </p:nvSpPr>
        <p:spPr>
          <a:xfrm>
            <a:off x="4263800" y="5193519"/>
            <a:ext cx="12230100" cy="0"/>
          </a:xfrm>
          <a:custGeom>
            <a:avLst/>
            <a:gdLst/>
            <a:ahLst/>
            <a:cxnLst/>
            <a:rect l="l" t="t" r="r" b="b"/>
            <a:pathLst>
              <a:path w="12230100">
                <a:moveTo>
                  <a:pt x="0" y="0"/>
                </a:moveTo>
                <a:lnTo>
                  <a:pt x="12229899" y="0"/>
                </a:lnTo>
              </a:path>
            </a:pathLst>
          </a:custGeom>
          <a:ln w="19046">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6020451" y="9214460"/>
            <a:ext cx="2827139" cy="8375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1450" y="1073829"/>
            <a:ext cx="14499399" cy="1477969"/>
          </a:xfrm>
          <a:prstGeom prst="rect">
            <a:avLst/>
          </a:prstGeom>
        </p:spPr>
        <p:txBody>
          <a:bodyPr vert="horz" wrap="square" lIns="0" tIns="193675" rIns="0" bIns="0" rtlCol="0" anchor="t">
            <a:spAutoFit/>
          </a:bodyPr>
          <a:lstStyle/>
          <a:p>
            <a:pPr marL="12700" marR="5080">
              <a:lnSpc>
                <a:spcPts val="10040"/>
              </a:lnSpc>
              <a:spcBef>
                <a:spcPts val="1525"/>
              </a:spcBef>
            </a:pPr>
            <a:r>
              <a:rPr lang="en-NZ" spc="-20"/>
              <a:t>Wastewater</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91449" y="3140075"/>
            <a:ext cx="18250793" cy="6094166"/>
          </a:xfrm>
          <a:prstGeom prst="rect">
            <a:avLst/>
          </a:prstGeom>
          <a:noFill/>
        </p:spPr>
        <p:txBody>
          <a:bodyPr wrap="square" lIns="91440" tIns="45720" rIns="91440" bIns="45720" rtlCol="0" anchor="t">
            <a:noAutofit/>
          </a:bodyPr>
          <a:lstStyle/>
          <a:p>
            <a:pPr marL="12700" algn="l" rtl="0" fontAlgn="base">
              <a:spcBef>
                <a:spcPts val="2050"/>
              </a:spcBef>
              <a:tabLst>
                <a:tab pos="766445" algn="l"/>
              </a:tabLst>
            </a:pPr>
            <a:r>
              <a:rPr lang="en-NZ" sz="5400" b="1">
                <a:latin typeface="Arial"/>
                <a:cs typeface="Arial"/>
              </a:rPr>
              <a:t>Wastewater Pipeline</a:t>
            </a:r>
            <a:endParaRPr lang="en-US" sz="5400" b="1">
              <a:latin typeface="Arial"/>
              <a:cs typeface="Arial"/>
            </a:endParaRPr>
          </a:p>
          <a:p>
            <a:pPr algn="l" rtl="0" fontAlgn="base"/>
            <a:r>
              <a:rPr lang="en-NZ" sz="1800" b="0" i="0">
                <a:solidFill>
                  <a:srgbClr val="000000"/>
                </a:solidFill>
                <a:effectLst/>
                <a:latin typeface="Corbel"/>
              </a:rPr>
              <a:t>​</a:t>
            </a:r>
            <a:endParaRPr lang="en-NZ" sz="4800" b="0" i="0">
              <a:solidFill>
                <a:srgbClr val="000000"/>
              </a:solidFill>
              <a:effectLst/>
              <a:latin typeface="Corbel"/>
            </a:endParaRPr>
          </a:p>
          <a:p>
            <a:pPr marL="721995" indent="-721995" algn="l" rtl="0" fontAlgn="base">
              <a:spcBef>
                <a:spcPts val="1200"/>
              </a:spcBef>
              <a:buFont typeface="Arial" panose="020B0604020202020204" pitchFamily="34" charset="0"/>
              <a:buChar char="•"/>
            </a:pPr>
            <a:r>
              <a:rPr lang="en-NZ" sz="4800">
                <a:latin typeface="Arial"/>
                <a:cs typeface="Arial"/>
              </a:rPr>
              <a:t>Resource Consent expired (June 2020) – Currently operating on a s124 continuance</a:t>
            </a:r>
          </a:p>
          <a:p>
            <a:pPr marL="721995" indent="-721995" algn="l" rtl="0" fontAlgn="base">
              <a:spcBef>
                <a:spcPts val="1200"/>
              </a:spcBef>
              <a:buFont typeface="Arial" panose="020B0604020202020204" pitchFamily="34" charset="0"/>
              <a:buChar char="•"/>
            </a:pPr>
            <a:r>
              <a:rPr lang="en-NZ" sz="4800">
                <a:latin typeface="Arial"/>
                <a:cs typeface="Arial"/>
              </a:rPr>
              <a:t>The proposed pipeline will remove future onsite disposal consenting requirements from Environment Canterbury</a:t>
            </a:r>
            <a:endParaRPr lang="en-US" sz="4800">
              <a:latin typeface="Arial"/>
              <a:cs typeface="Arial"/>
            </a:endParaRPr>
          </a:p>
          <a:p>
            <a:pPr marL="721995" indent="-721995" algn="l" rtl="0" fontAlgn="base">
              <a:spcBef>
                <a:spcPts val="1200"/>
              </a:spcBef>
              <a:buFont typeface="Arial" panose="020B0604020202020204" pitchFamily="34" charset="0"/>
              <a:buChar char="•"/>
            </a:pPr>
            <a:r>
              <a:rPr lang="en-NZ" sz="4800">
                <a:latin typeface="Arial"/>
                <a:cs typeface="Arial"/>
              </a:rPr>
              <a:t>Pipe build starting in coming weeks – starting with pipe thrusting under key waterways</a:t>
            </a:r>
          </a:p>
          <a:p>
            <a:pPr marL="721995" indent="-721995" algn="l" rtl="0" fontAlgn="base">
              <a:spcBef>
                <a:spcPts val="1200"/>
              </a:spcBef>
              <a:buFont typeface="Arial" panose="020B0604020202020204" pitchFamily="34" charset="0"/>
              <a:buChar char="•"/>
            </a:pPr>
            <a:r>
              <a:rPr lang="en-NZ" sz="4800">
                <a:latin typeface="Arial"/>
                <a:cs typeface="Arial"/>
              </a:rPr>
              <a:t>Project planned to be operational by December 2025              (or sooner).</a:t>
            </a:r>
            <a:endParaRPr lang="en-US" sz="4800">
              <a:latin typeface="Arial"/>
              <a:cs typeface="Arial"/>
            </a:endParaRPr>
          </a:p>
          <a:p>
            <a:endParaRPr lang="en-NZ"/>
          </a:p>
        </p:txBody>
      </p:sp>
    </p:spTree>
    <p:extLst>
      <p:ext uri="{BB962C8B-B14F-4D97-AF65-F5344CB8AC3E}">
        <p14:creationId xmlns:p14="http://schemas.microsoft.com/office/powerpoint/2010/main" val="367878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1450" y="1073829"/>
            <a:ext cx="17395000" cy="1477969"/>
          </a:xfrm>
          <a:prstGeom prst="rect">
            <a:avLst/>
          </a:prstGeom>
        </p:spPr>
        <p:txBody>
          <a:bodyPr vert="horz" wrap="square" lIns="0" tIns="193675" rIns="0" bIns="0" rtlCol="0" anchor="t">
            <a:spAutoFit/>
          </a:bodyPr>
          <a:lstStyle/>
          <a:p>
            <a:pPr marL="12700" marR="5080">
              <a:lnSpc>
                <a:spcPts val="10040"/>
              </a:lnSpc>
              <a:spcBef>
                <a:spcPts val="1525"/>
              </a:spcBef>
            </a:pPr>
            <a:r>
              <a:rPr lang="en-NZ" spc="-20"/>
              <a:t>Wastewater Pipeline funding</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91450" y="3140075"/>
            <a:ext cx="17852200" cy="6094166"/>
          </a:xfrm>
          <a:prstGeom prst="rect">
            <a:avLst/>
          </a:prstGeom>
          <a:noFill/>
        </p:spPr>
        <p:txBody>
          <a:bodyPr wrap="square" lIns="91440" tIns="45720" rIns="91440" bIns="45720" rtlCol="0" anchor="t">
            <a:noAutofit/>
          </a:bodyPr>
          <a:lstStyle/>
          <a:p>
            <a:pPr marL="12700" algn="l" rtl="0" fontAlgn="base">
              <a:spcBef>
                <a:spcPts val="2050"/>
              </a:spcBef>
              <a:tabLst>
                <a:tab pos="766445" algn="l"/>
              </a:tabLst>
            </a:pPr>
            <a:r>
              <a:rPr lang="en-NZ" sz="5400" b="1">
                <a:latin typeface="Arial"/>
                <a:cs typeface="Arial"/>
              </a:rPr>
              <a:t>Key Points</a:t>
            </a:r>
            <a:endParaRPr lang="en-NZ" sz="4800">
              <a:latin typeface="Arial"/>
              <a:cs typeface="Arial"/>
            </a:endParaRPr>
          </a:p>
          <a:p>
            <a:pPr marL="721995" indent="-721995" algn="l" rtl="0" fontAlgn="base">
              <a:spcBef>
                <a:spcPts val="1200"/>
              </a:spcBef>
              <a:buFont typeface="Arial" panose="020B0604020202020204" pitchFamily="34" charset="0"/>
              <a:buChar char="•"/>
            </a:pPr>
            <a:r>
              <a:rPr lang="en-NZ" sz="4800">
                <a:latin typeface="Arial"/>
                <a:cs typeface="Arial"/>
              </a:rPr>
              <a:t>Wastewater solution will be 70% funded by the Council </a:t>
            </a:r>
            <a:endParaRPr lang="en-US" sz="4800">
              <a:latin typeface="Arial"/>
              <a:cs typeface="Arial"/>
            </a:endParaRPr>
          </a:p>
          <a:p>
            <a:pPr marL="721995" indent="-721995" algn="l" rtl="0" fontAlgn="base">
              <a:spcBef>
                <a:spcPts val="1200"/>
              </a:spcBef>
              <a:buFont typeface="Arial" panose="020B0604020202020204" pitchFamily="34" charset="0"/>
              <a:buChar char="•"/>
            </a:pPr>
            <a:r>
              <a:rPr lang="en-NZ" sz="4800">
                <a:latin typeface="Arial"/>
                <a:cs typeface="Arial"/>
              </a:rPr>
              <a:t>USH community to fund 30% </a:t>
            </a:r>
            <a:endParaRPr lang="en-US" sz="4800">
              <a:latin typeface="Arial"/>
              <a:cs typeface="Arial"/>
            </a:endParaRPr>
          </a:p>
          <a:p>
            <a:pPr marL="721995" indent="-721995" algn="l">
              <a:spcBef>
                <a:spcPts val="1200"/>
              </a:spcBef>
              <a:buFont typeface="Arial" panose="020B0604020202020204" pitchFamily="34" charset="0"/>
              <a:buChar char="•"/>
            </a:pPr>
            <a:r>
              <a:rPr lang="en-NZ" sz="4800">
                <a:latin typeface="Arial"/>
                <a:cs typeface="Arial"/>
              </a:rPr>
              <a:t>Cost for huts residents (over 15 years) </a:t>
            </a:r>
            <a:r>
              <a:rPr lang="en-US" sz="4800">
                <a:latin typeface="Arial"/>
                <a:cs typeface="Arial"/>
              </a:rPr>
              <a:t>​</a:t>
            </a:r>
            <a:br>
              <a:rPr lang="en-US" sz="4800">
                <a:latin typeface="Arial"/>
                <a:cs typeface="Arial"/>
              </a:rPr>
            </a:br>
            <a:r>
              <a:rPr lang="en-NZ" sz="4800">
                <a:latin typeface="Arial"/>
                <a:cs typeface="Arial"/>
              </a:rPr>
              <a:t>$1345 per year ($336.25 every three months)</a:t>
            </a:r>
            <a:endParaRPr lang="en-US" sz="4800">
              <a:latin typeface="Arial"/>
              <a:cs typeface="Arial"/>
            </a:endParaRPr>
          </a:p>
          <a:p>
            <a:endParaRPr lang="en-NZ"/>
          </a:p>
        </p:txBody>
      </p:sp>
    </p:spTree>
    <p:extLst>
      <p:ext uri="{BB962C8B-B14F-4D97-AF65-F5344CB8AC3E}">
        <p14:creationId xmlns:p14="http://schemas.microsoft.com/office/powerpoint/2010/main" val="287175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1450" y="1073829"/>
            <a:ext cx="17395000" cy="1477969"/>
          </a:xfrm>
          <a:prstGeom prst="rect">
            <a:avLst/>
          </a:prstGeom>
        </p:spPr>
        <p:txBody>
          <a:bodyPr vert="horz" wrap="square" lIns="0" tIns="193675" rIns="0" bIns="0" rtlCol="0">
            <a:spAutoFit/>
          </a:bodyPr>
          <a:lstStyle/>
          <a:p>
            <a:pPr marL="12700" marR="5080">
              <a:lnSpc>
                <a:spcPts val="10040"/>
              </a:lnSpc>
              <a:spcBef>
                <a:spcPts val="1525"/>
              </a:spcBef>
            </a:pPr>
            <a:r>
              <a:rPr lang="en-NZ" spc="-20"/>
              <a:t>Bond</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91450" y="3140075"/>
            <a:ext cx="17852200" cy="6094166"/>
          </a:xfrm>
          <a:prstGeom prst="rect">
            <a:avLst/>
          </a:prstGeom>
          <a:noFill/>
        </p:spPr>
        <p:txBody>
          <a:bodyPr wrap="square" lIns="91440" tIns="45720" rIns="91440" bIns="45720" rtlCol="0" anchor="t">
            <a:noAutofit/>
          </a:bodyPr>
          <a:lstStyle/>
          <a:p>
            <a:pPr marL="12700" algn="l" rtl="0" fontAlgn="base">
              <a:spcBef>
                <a:spcPts val="2050"/>
              </a:spcBef>
              <a:tabLst>
                <a:tab pos="766445" algn="l"/>
              </a:tabLst>
            </a:pPr>
            <a:r>
              <a:rPr lang="en-NZ" sz="5400" b="1">
                <a:latin typeface="Arial"/>
                <a:cs typeface="Arial"/>
              </a:rPr>
              <a:t>Key recommendations</a:t>
            </a:r>
            <a:endParaRPr lang="en-NZ" sz="4800">
              <a:latin typeface="Arial"/>
              <a:cs typeface="Arial"/>
            </a:endParaRPr>
          </a:p>
          <a:p>
            <a:pPr marL="721995" indent="-721995" algn="l" rtl="0" fontAlgn="base">
              <a:spcBef>
                <a:spcPts val="1200"/>
              </a:spcBef>
              <a:buFont typeface="Arial" panose="020B0604020202020204" pitchFamily="34" charset="0"/>
              <a:buChar char="•"/>
            </a:pPr>
            <a:r>
              <a:rPr lang="en-NZ" sz="4800">
                <a:latin typeface="Arial"/>
                <a:cs typeface="Arial"/>
              </a:rPr>
              <a:t>To make good site if site is not cleared by owner</a:t>
            </a:r>
            <a:r>
              <a:rPr lang="en-US" sz="4800">
                <a:latin typeface="Arial"/>
                <a:cs typeface="Arial"/>
              </a:rPr>
              <a:t>​</a:t>
            </a:r>
          </a:p>
          <a:p>
            <a:pPr marL="721995" indent="-721995" algn="l" rtl="0" fontAlgn="base">
              <a:spcBef>
                <a:spcPts val="1200"/>
              </a:spcBef>
              <a:buFont typeface="Arial" panose="020B0604020202020204" pitchFamily="34" charset="0"/>
              <a:buChar char="•"/>
            </a:pPr>
            <a:r>
              <a:rPr lang="en-NZ" sz="4800">
                <a:latin typeface="Arial"/>
                <a:cs typeface="Arial"/>
              </a:rPr>
              <a:t>$383 per year</a:t>
            </a:r>
            <a:r>
              <a:rPr lang="en-US" sz="4800">
                <a:latin typeface="Arial"/>
                <a:cs typeface="Arial"/>
              </a:rPr>
              <a:t>​</a:t>
            </a:r>
          </a:p>
          <a:p>
            <a:pPr marL="721995" indent="-721995" algn="l" rtl="0" fontAlgn="base">
              <a:spcBef>
                <a:spcPts val="1200"/>
              </a:spcBef>
              <a:buFont typeface="Arial" panose="020B0604020202020204" pitchFamily="34" charset="0"/>
              <a:buChar char="•"/>
            </a:pPr>
            <a:r>
              <a:rPr lang="en-NZ" sz="4800">
                <a:latin typeface="Arial"/>
                <a:cs typeface="Arial"/>
              </a:rPr>
              <a:t>Total $5750</a:t>
            </a:r>
            <a:endParaRPr lang="en-US" sz="4800">
              <a:latin typeface="Arial"/>
              <a:cs typeface="Arial"/>
            </a:endParaRPr>
          </a:p>
          <a:p>
            <a:endParaRPr lang="en-NZ"/>
          </a:p>
        </p:txBody>
      </p:sp>
    </p:spTree>
    <p:extLst>
      <p:ext uri="{BB962C8B-B14F-4D97-AF65-F5344CB8AC3E}">
        <p14:creationId xmlns:p14="http://schemas.microsoft.com/office/powerpoint/2010/main" val="345443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15894214" y="10344722"/>
            <a:ext cx="3331253"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2" name="object 2"/>
          <p:cNvSpPr txBox="1">
            <a:spLocks noGrp="1"/>
          </p:cNvSpPr>
          <p:nvPr>
            <p:ph type="title"/>
          </p:nvPr>
        </p:nvSpPr>
        <p:spPr>
          <a:xfrm>
            <a:off x="1212393" y="812050"/>
            <a:ext cx="12137390" cy="2670603"/>
          </a:xfrm>
          <a:prstGeom prst="rect">
            <a:avLst/>
          </a:prstGeom>
        </p:spPr>
        <p:txBody>
          <a:bodyPr vert="horz" wrap="square" lIns="0" tIns="297815" rIns="0" bIns="0" rtlCol="0">
            <a:spAutoFit/>
          </a:bodyPr>
          <a:lstStyle/>
          <a:p>
            <a:pPr marL="12700">
              <a:lnSpc>
                <a:spcPct val="100000"/>
              </a:lnSpc>
              <a:spcBef>
                <a:spcPts val="2345"/>
              </a:spcBef>
            </a:pPr>
            <a:r>
              <a:t>Cost</a:t>
            </a:r>
            <a:r>
              <a:rPr spc="-10"/>
              <a:t> Implications</a:t>
            </a:r>
          </a:p>
          <a:p>
            <a:pPr marL="43815" marR="5080">
              <a:lnSpc>
                <a:spcPct val="100000"/>
              </a:lnSpc>
              <a:spcBef>
                <a:spcPts val="1160"/>
              </a:spcBef>
              <a:tabLst>
                <a:tab pos="2242820" algn="l"/>
                <a:tab pos="7724140" algn="l"/>
                <a:tab pos="10622915" algn="l"/>
              </a:tabLst>
            </a:pPr>
            <a:r>
              <a:rPr lang="en-NZ" sz="4950"/>
              <a:t>Sample costs</a:t>
            </a:r>
            <a:endParaRPr sz="4950"/>
          </a:p>
        </p:txBody>
      </p:sp>
      <p:graphicFrame>
        <p:nvGraphicFramePr>
          <p:cNvPr id="3" name="object 3"/>
          <p:cNvGraphicFramePr>
            <a:graphicFrameLocks noGrp="1"/>
          </p:cNvGraphicFramePr>
          <p:nvPr>
            <p:extLst>
              <p:ext uri="{D42A27DB-BD31-4B8C-83A1-F6EECF244321}">
                <p14:modId xmlns:p14="http://schemas.microsoft.com/office/powerpoint/2010/main" val="1883208695"/>
              </p:ext>
            </p:extLst>
          </p:nvPr>
        </p:nvGraphicFramePr>
        <p:xfrm>
          <a:off x="1289050" y="4252710"/>
          <a:ext cx="17936417" cy="6244590"/>
        </p:xfrm>
        <a:graphic>
          <a:graphicData uri="http://schemas.openxmlformats.org/drawingml/2006/table">
            <a:tbl>
              <a:tblPr firstRow="1" bandRow="1">
                <a:tableStyleId>{2D5ABB26-0587-4C30-8999-92F81FD0307C}</a:tableStyleId>
              </a:tblPr>
              <a:tblGrid>
                <a:gridCol w="2522592">
                  <a:extLst>
                    <a:ext uri="{9D8B030D-6E8A-4147-A177-3AD203B41FA5}">
                      <a16:colId xmlns:a16="http://schemas.microsoft.com/office/drawing/2014/main" val="20000"/>
                    </a:ext>
                  </a:extLst>
                </a:gridCol>
                <a:gridCol w="3298025">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3628183">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gridCol w="2467817">
                  <a:extLst>
                    <a:ext uri="{9D8B030D-6E8A-4147-A177-3AD203B41FA5}">
                      <a16:colId xmlns:a16="http://schemas.microsoft.com/office/drawing/2014/main" val="20005"/>
                    </a:ext>
                  </a:extLst>
                </a:gridCol>
              </a:tblGrid>
              <a:tr h="784860">
                <a:tc gridSpan="6">
                  <a:txBody>
                    <a:bodyPr/>
                    <a:lstStyle/>
                    <a:p>
                      <a:pPr marL="132080" algn="ctr">
                        <a:lnSpc>
                          <a:spcPct val="100000"/>
                        </a:lnSpc>
                        <a:spcBef>
                          <a:spcPts val="1860"/>
                        </a:spcBef>
                      </a:pPr>
                      <a:r>
                        <a:rPr lang="en-NZ" sz="2400" b="1" i="0" dirty="0">
                          <a:solidFill>
                            <a:schemeClr val="bg1"/>
                          </a:solidFill>
                          <a:effectLst/>
                          <a:latin typeface="Arial" panose="020B0604020202020204" pitchFamily="34" charset="0"/>
                          <a:ea typeface="+mn-ea"/>
                          <a:cs typeface="Arial" panose="020B0604020202020204" pitchFamily="34" charset="0"/>
                        </a:rPr>
                        <a:t>Annual costs based on 30% cost recovery of wastewater pipe over 15 years</a:t>
                      </a:r>
                      <a:endParaRPr sz="2400" b="1" dirty="0">
                        <a:solidFill>
                          <a:schemeClr val="bg1"/>
                        </a:solidFill>
                        <a:latin typeface="Arial" panose="020B0604020202020204" pitchFamily="34" charset="0"/>
                        <a:cs typeface="Arial" panose="020B0604020202020204" pitchFamily="34" charset="0"/>
                      </a:endParaRPr>
                    </a:p>
                  </a:txBody>
                  <a:tcPr marL="0" marR="0" marT="236220" marB="0">
                    <a:solidFill>
                      <a:schemeClr val="tx1"/>
                    </a:solidFill>
                  </a:tcPr>
                </a:tc>
                <a:tc hMerge="1">
                  <a:txBody>
                    <a:bodyPr/>
                    <a:lstStyle/>
                    <a:p>
                      <a:pPr marL="90170" algn="ctr">
                        <a:lnSpc>
                          <a:spcPct val="100000"/>
                        </a:lnSpc>
                        <a:spcBef>
                          <a:spcPts val="1530"/>
                        </a:spcBef>
                      </a:pPr>
                      <a:endParaRPr sz="1950">
                        <a:latin typeface="Arial"/>
                        <a:cs typeface="Arial"/>
                      </a:endParaRPr>
                    </a:p>
                  </a:txBody>
                  <a:tcPr marL="0" marR="0" marT="194310" marB="0">
                    <a:solidFill>
                      <a:srgbClr val="CCCCCC"/>
                    </a:solidFill>
                  </a:tcPr>
                </a:tc>
                <a:tc hMerge="1">
                  <a:txBody>
                    <a:bodyPr/>
                    <a:lstStyle/>
                    <a:p>
                      <a:pPr marL="836294">
                        <a:lnSpc>
                          <a:spcPct val="100000"/>
                        </a:lnSpc>
                        <a:spcBef>
                          <a:spcPts val="1530"/>
                        </a:spcBef>
                      </a:pPr>
                      <a:endParaRPr sz="1950">
                        <a:latin typeface="Arial"/>
                        <a:cs typeface="Arial"/>
                      </a:endParaRPr>
                    </a:p>
                  </a:txBody>
                  <a:tcPr marL="0" marR="0" marT="194310" marB="0">
                    <a:solidFill>
                      <a:srgbClr val="CCCCCC"/>
                    </a:solidFill>
                  </a:tcPr>
                </a:tc>
                <a:tc hMerge="1">
                  <a:txBody>
                    <a:bodyPr/>
                    <a:lstStyle/>
                    <a:p>
                      <a:pPr algn="ctr">
                        <a:lnSpc>
                          <a:spcPct val="100000"/>
                        </a:lnSpc>
                        <a:spcBef>
                          <a:spcPts val="1530"/>
                        </a:spcBef>
                      </a:pPr>
                      <a:endParaRPr sz="1950">
                        <a:latin typeface="Arial"/>
                        <a:cs typeface="Arial"/>
                      </a:endParaRPr>
                    </a:p>
                  </a:txBody>
                  <a:tcPr marL="0" marR="0" marT="194310" marB="0">
                    <a:solidFill>
                      <a:srgbClr val="CCCCCC"/>
                    </a:solidFill>
                  </a:tcPr>
                </a:tc>
                <a:tc hMerge="1">
                  <a:txBody>
                    <a:bodyPr/>
                    <a:lstStyle/>
                    <a:p>
                      <a:pPr marL="707390">
                        <a:lnSpc>
                          <a:spcPct val="100000"/>
                        </a:lnSpc>
                        <a:spcBef>
                          <a:spcPts val="1860"/>
                        </a:spcBef>
                      </a:pPr>
                      <a:endParaRPr sz="1950">
                        <a:latin typeface="Arial"/>
                        <a:cs typeface="Arial"/>
                      </a:endParaRPr>
                    </a:p>
                  </a:txBody>
                  <a:tcPr marL="0" marR="0" marT="236220" marB="0">
                    <a:solidFill>
                      <a:srgbClr val="CCCCCC"/>
                    </a:solidFill>
                  </a:tcPr>
                </a:tc>
                <a:tc hMerge="1">
                  <a:txBody>
                    <a:bodyPr/>
                    <a:lstStyle/>
                    <a:p>
                      <a:pPr algn="ctr">
                        <a:lnSpc>
                          <a:spcPct val="100000"/>
                        </a:lnSpc>
                        <a:spcBef>
                          <a:spcPts val="1860"/>
                        </a:spcBef>
                      </a:pPr>
                      <a:endParaRPr sz="1950">
                        <a:latin typeface="Arial"/>
                        <a:cs typeface="Arial"/>
                      </a:endParaRPr>
                    </a:p>
                  </a:txBody>
                  <a:tcPr marL="0" marR="0" marT="236220" marB="0">
                    <a:solidFill>
                      <a:srgbClr val="CCCCCC"/>
                    </a:solidFill>
                  </a:tcPr>
                </a:tc>
                <a:extLst>
                  <a:ext uri="{0D108BD9-81ED-4DB2-BD59-A6C34878D82A}">
                    <a16:rowId xmlns:a16="http://schemas.microsoft.com/office/drawing/2014/main" val="2761878360"/>
                  </a:ext>
                </a:extLst>
              </a:tr>
              <a:tr h="1261110">
                <a:tc>
                  <a:txBody>
                    <a:bodyPr/>
                    <a:lstStyle/>
                    <a:p>
                      <a:pPr marL="132080" algn="ctr">
                        <a:lnSpc>
                          <a:spcPct val="100000"/>
                        </a:lnSpc>
                        <a:spcBef>
                          <a:spcPts val="1860"/>
                        </a:spcBef>
                      </a:pPr>
                      <a:r>
                        <a:rPr lang="en-NZ" sz="1950" b="1" spc="-25" dirty="0">
                          <a:latin typeface="Arial"/>
                          <a:cs typeface="Arial"/>
                        </a:rPr>
                        <a:t>Capital Value </a:t>
                      </a:r>
                      <a:br>
                        <a:rPr lang="en-NZ" sz="1950" b="1" spc="-25" dirty="0">
                          <a:latin typeface="Arial"/>
                          <a:cs typeface="Arial"/>
                        </a:rPr>
                      </a:br>
                      <a:r>
                        <a:rPr lang="en-NZ" sz="1950" b="1" spc="-25" dirty="0">
                          <a:latin typeface="Arial"/>
                          <a:cs typeface="Arial"/>
                        </a:rPr>
                        <a:t>of Hut</a:t>
                      </a:r>
                      <a:endParaRPr sz="1950" dirty="0">
                        <a:latin typeface="Arial"/>
                        <a:cs typeface="Arial"/>
                      </a:endParaRPr>
                    </a:p>
                  </a:txBody>
                  <a:tcPr marL="0" marR="0" marT="236220" marB="0">
                    <a:solidFill>
                      <a:srgbClr val="CCCCCC"/>
                    </a:solidFill>
                  </a:tcPr>
                </a:tc>
                <a:tc>
                  <a:txBody>
                    <a:bodyPr/>
                    <a:lstStyle/>
                    <a:p>
                      <a:pPr marL="90170" algn="ctr">
                        <a:lnSpc>
                          <a:spcPct val="100000"/>
                        </a:lnSpc>
                        <a:spcBef>
                          <a:spcPts val="1530"/>
                        </a:spcBef>
                      </a:pPr>
                      <a:r>
                        <a:rPr lang="en-NZ" sz="1950" b="1" spc="-25" dirty="0">
                          <a:solidFill>
                            <a:schemeClr val="tx1"/>
                          </a:solidFill>
                          <a:latin typeface="Arial"/>
                          <a:ea typeface="+mn-ea"/>
                          <a:cs typeface="Arial"/>
                        </a:rPr>
                        <a:t>Current Licence </a:t>
                      </a:r>
                      <a:br>
                        <a:rPr lang="en-NZ" sz="1950" b="1" spc="-25" dirty="0">
                          <a:solidFill>
                            <a:schemeClr val="tx1"/>
                          </a:solidFill>
                          <a:latin typeface="Arial"/>
                          <a:ea typeface="+mn-ea"/>
                          <a:cs typeface="Arial"/>
                        </a:rPr>
                      </a:br>
                      <a:r>
                        <a:rPr lang="en-NZ" sz="1950" b="1" spc="-25" dirty="0">
                          <a:solidFill>
                            <a:schemeClr val="tx1"/>
                          </a:solidFill>
                          <a:latin typeface="Arial"/>
                          <a:ea typeface="+mn-ea"/>
                          <a:cs typeface="Arial"/>
                        </a:rPr>
                        <a:t>cost per annum </a:t>
                      </a:r>
                      <a:br>
                        <a:rPr lang="en-NZ" sz="1950" b="1" spc="-25" dirty="0">
                          <a:solidFill>
                            <a:schemeClr val="tx1"/>
                          </a:solidFill>
                          <a:latin typeface="Arial"/>
                          <a:ea typeface="+mn-ea"/>
                          <a:cs typeface="Arial"/>
                        </a:rPr>
                      </a:br>
                      <a:r>
                        <a:rPr lang="en-NZ" sz="1950" b="1" spc="-25" dirty="0">
                          <a:solidFill>
                            <a:schemeClr val="tx1"/>
                          </a:solidFill>
                          <a:latin typeface="Arial"/>
                          <a:ea typeface="+mn-ea"/>
                          <a:cs typeface="Arial"/>
                        </a:rPr>
                        <a:t>(Note 1) </a:t>
                      </a:r>
                      <a:endParaRPr sz="1950" b="1" spc="-25" dirty="0">
                        <a:solidFill>
                          <a:schemeClr val="tx1"/>
                        </a:solidFill>
                        <a:latin typeface="Arial"/>
                        <a:ea typeface="+mn-ea"/>
                        <a:cs typeface="Arial"/>
                      </a:endParaRPr>
                    </a:p>
                  </a:txBody>
                  <a:tcPr marL="0" marR="0" marT="194310" marB="0">
                    <a:solidFill>
                      <a:srgbClr val="CCCCCC"/>
                    </a:solidFill>
                  </a:tcPr>
                </a:tc>
                <a:tc>
                  <a:txBody>
                    <a:bodyPr/>
                    <a:lstStyle/>
                    <a:p>
                      <a:pPr marL="0" indent="0" algn="ctr">
                        <a:lnSpc>
                          <a:spcPct val="100000"/>
                        </a:lnSpc>
                        <a:spcBef>
                          <a:spcPts val="1530"/>
                        </a:spcBef>
                      </a:pPr>
                      <a:r>
                        <a:rPr lang="en-NZ" sz="1950" b="1" spc="-25" dirty="0">
                          <a:solidFill>
                            <a:schemeClr val="tx1"/>
                          </a:solidFill>
                          <a:latin typeface="Arial"/>
                          <a:ea typeface="+mn-ea"/>
                          <a:cs typeface="Arial"/>
                        </a:rPr>
                        <a:t>Rates for 2024/25 </a:t>
                      </a:r>
                      <a:br>
                        <a:rPr lang="en-NZ" sz="1950" b="1" spc="-25" dirty="0">
                          <a:solidFill>
                            <a:schemeClr val="tx1"/>
                          </a:solidFill>
                          <a:latin typeface="Arial"/>
                          <a:ea typeface="+mn-ea"/>
                          <a:cs typeface="Arial"/>
                        </a:rPr>
                      </a:br>
                      <a:r>
                        <a:rPr lang="en-NZ" sz="1950" b="1" spc="-25" dirty="0">
                          <a:solidFill>
                            <a:schemeClr val="tx1"/>
                          </a:solidFill>
                          <a:latin typeface="Arial"/>
                          <a:ea typeface="+mn-ea"/>
                          <a:cs typeface="Arial"/>
                        </a:rPr>
                        <a:t>applied draft LTP </a:t>
                      </a:r>
                      <a:br>
                        <a:rPr lang="en-NZ" sz="1950" b="1" spc="-25" dirty="0">
                          <a:solidFill>
                            <a:schemeClr val="tx1"/>
                          </a:solidFill>
                          <a:latin typeface="Arial"/>
                          <a:ea typeface="+mn-ea"/>
                          <a:cs typeface="Arial"/>
                        </a:rPr>
                      </a:br>
                      <a:r>
                        <a:rPr lang="en-NZ" sz="1950" b="1" spc="-25" dirty="0">
                          <a:solidFill>
                            <a:schemeClr val="tx1"/>
                          </a:solidFill>
                          <a:latin typeface="Arial"/>
                          <a:ea typeface="+mn-ea"/>
                          <a:cs typeface="Arial"/>
                        </a:rPr>
                        <a:t>uplift</a:t>
                      </a:r>
                      <a:endParaRPr sz="1950" dirty="0">
                        <a:latin typeface="Arial"/>
                        <a:cs typeface="Arial"/>
                      </a:endParaRPr>
                    </a:p>
                  </a:txBody>
                  <a:tcPr marL="0" marR="0" marT="194310" marB="0">
                    <a:solidFill>
                      <a:srgbClr val="CCCCCC"/>
                    </a:solidFill>
                  </a:tcPr>
                </a:tc>
                <a:tc>
                  <a:txBody>
                    <a:bodyPr/>
                    <a:lstStyle/>
                    <a:p>
                      <a:pPr algn="ctr">
                        <a:lnSpc>
                          <a:spcPct val="100000"/>
                        </a:lnSpc>
                        <a:spcBef>
                          <a:spcPts val="1530"/>
                        </a:spcBef>
                      </a:pPr>
                      <a:r>
                        <a:rPr lang="en-NZ" sz="1950" b="1" spc="-25" dirty="0">
                          <a:solidFill>
                            <a:schemeClr val="tx1"/>
                          </a:solidFill>
                          <a:latin typeface="Arial"/>
                          <a:ea typeface="+mn-ea"/>
                          <a:cs typeface="Arial"/>
                        </a:rPr>
                        <a:t>Pipeline recovery proposal (approx. interest of 6.5%)</a:t>
                      </a:r>
                      <a:endParaRPr sz="1950" b="1" spc="-25" dirty="0">
                        <a:solidFill>
                          <a:schemeClr val="tx1"/>
                        </a:solidFill>
                        <a:latin typeface="Arial"/>
                        <a:ea typeface="+mn-ea"/>
                        <a:cs typeface="Arial"/>
                      </a:endParaRPr>
                    </a:p>
                  </a:txBody>
                  <a:tcPr marL="0" marR="0" marT="194310" marB="0">
                    <a:solidFill>
                      <a:srgbClr val="CCCCCC"/>
                    </a:solidFill>
                  </a:tcPr>
                </a:tc>
                <a:tc>
                  <a:txBody>
                    <a:bodyPr/>
                    <a:lstStyle/>
                    <a:p>
                      <a:pPr marL="0" indent="0" algn="ctr">
                        <a:lnSpc>
                          <a:spcPct val="100000"/>
                        </a:lnSpc>
                        <a:spcBef>
                          <a:spcPts val="1860"/>
                        </a:spcBef>
                      </a:pPr>
                      <a:r>
                        <a:rPr lang="en-NZ" sz="1950" b="1" spc="-25" dirty="0">
                          <a:solidFill>
                            <a:schemeClr val="tx1"/>
                          </a:solidFill>
                          <a:latin typeface="Arial"/>
                          <a:ea typeface="+mn-ea"/>
                          <a:cs typeface="Arial"/>
                        </a:rPr>
                        <a:t>Demolition bond Per annum</a:t>
                      </a:r>
                      <a:endParaRPr sz="1950" b="1" spc="-25" dirty="0">
                        <a:solidFill>
                          <a:schemeClr val="tx1"/>
                        </a:solidFill>
                        <a:latin typeface="Arial"/>
                        <a:ea typeface="+mn-ea"/>
                        <a:cs typeface="Arial"/>
                      </a:endParaRPr>
                    </a:p>
                  </a:txBody>
                  <a:tcPr marL="0" marR="0" marT="236220" marB="0">
                    <a:solidFill>
                      <a:srgbClr val="CCCCCC"/>
                    </a:solidFill>
                  </a:tcPr>
                </a:tc>
                <a:tc>
                  <a:txBody>
                    <a:bodyPr/>
                    <a:lstStyle/>
                    <a:p>
                      <a:pPr algn="ctr">
                        <a:lnSpc>
                          <a:spcPct val="100000"/>
                        </a:lnSpc>
                        <a:spcBef>
                          <a:spcPts val="1860"/>
                        </a:spcBef>
                      </a:pPr>
                      <a:r>
                        <a:rPr sz="1950" b="1" spc="-10" dirty="0">
                          <a:latin typeface="Arial"/>
                          <a:cs typeface="Arial"/>
                        </a:rPr>
                        <a:t>Total</a:t>
                      </a:r>
                      <a:r>
                        <a:rPr lang="en-NZ" sz="1950" b="1" spc="-10" dirty="0">
                          <a:latin typeface="Arial"/>
                          <a:cs typeface="Arial"/>
                        </a:rPr>
                        <a:t> </a:t>
                      </a:r>
                      <a:br>
                        <a:rPr lang="en-NZ" sz="1950" b="1" spc="-10" dirty="0">
                          <a:latin typeface="Arial"/>
                          <a:cs typeface="Arial"/>
                        </a:rPr>
                      </a:br>
                      <a:r>
                        <a:rPr lang="en-NZ" sz="1950" b="1" spc="-10" dirty="0">
                          <a:latin typeface="Arial"/>
                          <a:cs typeface="Arial"/>
                        </a:rPr>
                        <a:t>payable</a:t>
                      </a:r>
                      <a:endParaRPr sz="1950" dirty="0">
                        <a:latin typeface="Arial"/>
                        <a:cs typeface="Arial"/>
                      </a:endParaRPr>
                    </a:p>
                  </a:txBody>
                  <a:tcPr marL="0" marR="0" marT="236220" marB="0">
                    <a:solidFill>
                      <a:srgbClr val="CCCCCC"/>
                    </a:solidFill>
                  </a:tcPr>
                </a:tc>
                <a:extLst>
                  <a:ext uri="{0D108BD9-81ED-4DB2-BD59-A6C34878D82A}">
                    <a16:rowId xmlns:a16="http://schemas.microsoft.com/office/drawing/2014/main" val="10000"/>
                  </a:ext>
                </a:extLst>
              </a:tr>
              <a:tr h="805815">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42,000​</a:t>
                      </a:r>
                    </a:p>
                  </a:txBody>
                  <a:tcPr anchor="ct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$1,389​</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$1,519​</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$1,345​</a:t>
                      </a:r>
                    </a:p>
                  </a:txBody>
                  <a:tcPr anchor="ct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$383​</a:t>
                      </a:r>
                    </a:p>
                  </a:txBody>
                  <a:tcPr anchor="ct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$4,636​</a:t>
                      </a:r>
                    </a:p>
                  </a:txBody>
                  <a:tcPr anchor="ctr"/>
                </a:tc>
                <a:extLst>
                  <a:ext uri="{0D108BD9-81ED-4DB2-BD59-A6C34878D82A}">
                    <a16:rowId xmlns:a16="http://schemas.microsoft.com/office/drawing/2014/main" val="10001"/>
                  </a:ext>
                </a:extLst>
              </a:tr>
              <a:tr h="796925">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50,000​</a:t>
                      </a:r>
                    </a:p>
                  </a:txBody>
                  <a:tcPr anchor="ctr">
                    <a:solidFill>
                      <a:srgbClr val="CCCCCC"/>
                    </a:solidFill>
                  </a:tcP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$1,389​</a:t>
                      </a:r>
                    </a:p>
                  </a:txBody>
                  <a:tcPr anchor="ctr">
                    <a:solidFill>
                      <a:srgbClr val="CCCCCC"/>
                    </a:solidFill>
                  </a:tcP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$1,538​</a:t>
                      </a:r>
                    </a:p>
                  </a:txBody>
                  <a:tcPr anchor="ctr">
                    <a:solidFill>
                      <a:srgbClr val="CCCCCC"/>
                    </a:solidFill>
                  </a:tcP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$1,345​</a:t>
                      </a:r>
                    </a:p>
                  </a:txBody>
                  <a:tcPr anchor="ctr">
                    <a:solidFill>
                      <a:srgbClr val="CCCCCC"/>
                    </a:solidFill>
                  </a:tcP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$383​</a:t>
                      </a:r>
                    </a:p>
                  </a:txBody>
                  <a:tcPr anchor="ctr">
                    <a:solidFill>
                      <a:srgbClr val="CCCCCC"/>
                    </a:solidFill>
                  </a:tcP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$4,655​</a:t>
                      </a:r>
                    </a:p>
                  </a:txBody>
                  <a:tcPr anchor="ctr">
                    <a:solidFill>
                      <a:srgbClr val="CCCCCC"/>
                    </a:solidFill>
                  </a:tcPr>
                </a:tc>
                <a:extLst>
                  <a:ext uri="{0D108BD9-81ED-4DB2-BD59-A6C34878D82A}">
                    <a16:rowId xmlns:a16="http://schemas.microsoft.com/office/drawing/2014/main" val="10002"/>
                  </a:ext>
                </a:extLst>
              </a:tr>
              <a:tr h="796925">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68,000​</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$1,389​</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$1,582​</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$1,345​</a:t>
                      </a:r>
                    </a:p>
                  </a:txBody>
                  <a:tcPr anchor="ct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$383​</a:t>
                      </a:r>
                    </a:p>
                  </a:txBody>
                  <a:tcPr anchor="ct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$4,699​</a:t>
                      </a:r>
                    </a:p>
                  </a:txBody>
                  <a:tcPr anchor="ctr"/>
                </a:tc>
                <a:extLst>
                  <a:ext uri="{0D108BD9-81ED-4DB2-BD59-A6C34878D82A}">
                    <a16:rowId xmlns:a16="http://schemas.microsoft.com/office/drawing/2014/main" val="10003"/>
                  </a:ext>
                </a:extLst>
              </a:tr>
              <a:tr h="796925">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90,000​</a:t>
                      </a:r>
                    </a:p>
                  </a:txBody>
                  <a:tcPr anchor="ctr">
                    <a:solidFill>
                      <a:srgbClr val="CCCCCC"/>
                    </a:solidFill>
                  </a:tcP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$1,389​</a:t>
                      </a:r>
                    </a:p>
                  </a:txBody>
                  <a:tcPr anchor="ctr">
                    <a:solidFill>
                      <a:srgbClr val="CCCCCC"/>
                    </a:solidFill>
                  </a:tcP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$1,635​</a:t>
                      </a:r>
                    </a:p>
                  </a:txBody>
                  <a:tcPr anchor="ctr">
                    <a:solidFill>
                      <a:srgbClr val="CCCCCC"/>
                    </a:solidFill>
                  </a:tcP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$1,345​</a:t>
                      </a:r>
                    </a:p>
                  </a:txBody>
                  <a:tcPr anchor="ctr">
                    <a:solidFill>
                      <a:srgbClr val="CCCCCC"/>
                    </a:solidFill>
                  </a:tcP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$383​</a:t>
                      </a:r>
                    </a:p>
                  </a:txBody>
                  <a:tcPr anchor="ctr">
                    <a:solidFill>
                      <a:srgbClr val="CCCCCC"/>
                    </a:solidFill>
                  </a:tcP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$4,752​</a:t>
                      </a:r>
                    </a:p>
                  </a:txBody>
                  <a:tcPr anchor="ctr">
                    <a:solidFill>
                      <a:srgbClr val="CCCCCC"/>
                    </a:solidFill>
                  </a:tcPr>
                </a:tc>
                <a:extLst>
                  <a:ext uri="{0D108BD9-81ED-4DB2-BD59-A6C34878D82A}">
                    <a16:rowId xmlns:a16="http://schemas.microsoft.com/office/drawing/2014/main" val="10004"/>
                  </a:ext>
                </a:extLst>
              </a:tr>
              <a:tr h="392430">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143,000​</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$1,389​</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$1,762​</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$1,345​</a:t>
                      </a:r>
                    </a:p>
                  </a:txBody>
                  <a:tcPr anchor="ctr"/>
                </a:tc>
                <a:tc>
                  <a:txBody>
                    <a:bodyPr/>
                    <a:lstStyle/>
                    <a:p>
                      <a:pPr algn="ctr" rtl="0" fontAlgn="base"/>
                      <a:r>
                        <a:rPr lang="en-NZ" sz="2400" b="0" i="0">
                          <a:solidFill>
                            <a:srgbClr val="000000"/>
                          </a:solidFill>
                          <a:effectLst/>
                          <a:latin typeface="Arial" panose="020B0604020202020204" pitchFamily="34" charset="0"/>
                          <a:cs typeface="Arial" panose="020B0604020202020204" pitchFamily="34" charset="0"/>
                        </a:rPr>
                        <a:t>$383​</a:t>
                      </a:r>
                    </a:p>
                  </a:txBody>
                  <a:tcPr anchor="ctr"/>
                </a:tc>
                <a:tc>
                  <a:txBody>
                    <a:bodyPr/>
                    <a:lstStyle/>
                    <a:p>
                      <a:pPr algn="ctr" rtl="0" fontAlgn="base"/>
                      <a:r>
                        <a:rPr lang="en-NZ" sz="2400" b="0" i="0" dirty="0">
                          <a:solidFill>
                            <a:srgbClr val="000000"/>
                          </a:solidFill>
                          <a:effectLst/>
                          <a:latin typeface="Arial" panose="020B0604020202020204" pitchFamily="34" charset="0"/>
                          <a:cs typeface="Arial" panose="020B0604020202020204" pitchFamily="34" charset="0"/>
                        </a:rPr>
                        <a:t>$4,879​</a:t>
                      </a:r>
                    </a:p>
                  </a:txBody>
                  <a:tcPr anchor="ctr"/>
                </a:tc>
                <a:extLst>
                  <a:ext uri="{0D108BD9-81ED-4DB2-BD59-A6C34878D82A}">
                    <a16:rowId xmlns:a16="http://schemas.microsoft.com/office/drawing/2014/main" val="10005"/>
                  </a:ext>
                </a:extLst>
              </a:tr>
              <a:tr h="544830">
                <a:tc gridSpan="6">
                  <a:txBody>
                    <a:bodyPr/>
                    <a:lstStyle/>
                    <a:p>
                      <a:pPr algn="ctr" rtl="0" fontAlgn="base"/>
                      <a:r>
                        <a:rPr lang="en-NZ" sz="1800" b="1" i="0" dirty="0">
                          <a:solidFill>
                            <a:srgbClr val="000000"/>
                          </a:solidFill>
                          <a:effectLst/>
                          <a:latin typeface="Arial" panose="020B0604020202020204" pitchFamily="34" charset="0"/>
                          <a:cs typeface="Arial" panose="020B0604020202020204" pitchFamily="34" charset="0"/>
                        </a:rPr>
                        <a:t>Note 1 Currently no incremental annal increase, this will need to be considered.</a:t>
                      </a:r>
                    </a:p>
                  </a:txBody>
                  <a:tcPr anchor="ctr">
                    <a:solidFill>
                      <a:schemeClr val="bg1">
                        <a:lumMod val="85000"/>
                      </a:schemeClr>
                    </a:solidFill>
                  </a:tcPr>
                </a:tc>
                <a:tc hMerge="1">
                  <a:txBody>
                    <a:bodyPr/>
                    <a:lstStyle/>
                    <a:p>
                      <a:pPr algn="ctr" rtl="0" fontAlgn="base"/>
                      <a:endParaRPr lang="en-NZ" sz="2400" b="0" i="0">
                        <a:solidFill>
                          <a:srgbClr val="000000"/>
                        </a:solidFill>
                        <a:effectLst/>
                        <a:latin typeface="Arial" panose="020B0604020202020204" pitchFamily="34" charset="0"/>
                        <a:cs typeface="Arial" panose="020B0604020202020204" pitchFamily="34" charset="0"/>
                      </a:endParaRPr>
                    </a:p>
                  </a:txBody>
                  <a:tcPr anchor="ctr">
                    <a:solidFill>
                      <a:schemeClr val="bg1">
                        <a:lumMod val="85000"/>
                      </a:schemeClr>
                    </a:solidFill>
                  </a:tcPr>
                </a:tc>
                <a:tc hMerge="1">
                  <a:txBody>
                    <a:bodyPr/>
                    <a:lstStyle/>
                    <a:p>
                      <a:pPr algn="ctr" rtl="0" fontAlgn="base"/>
                      <a:endParaRPr lang="en-NZ" sz="2400" b="0" i="0">
                        <a:solidFill>
                          <a:srgbClr val="000000"/>
                        </a:solidFill>
                        <a:effectLst/>
                        <a:latin typeface="Arial" panose="020B0604020202020204" pitchFamily="34" charset="0"/>
                        <a:cs typeface="Arial" panose="020B0604020202020204" pitchFamily="34" charset="0"/>
                      </a:endParaRPr>
                    </a:p>
                  </a:txBody>
                  <a:tcPr anchor="ctr">
                    <a:solidFill>
                      <a:schemeClr val="bg1">
                        <a:lumMod val="85000"/>
                      </a:schemeClr>
                    </a:solidFill>
                  </a:tcPr>
                </a:tc>
                <a:tc hMerge="1">
                  <a:txBody>
                    <a:bodyPr/>
                    <a:lstStyle/>
                    <a:p>
                      <a:pPr algn="ctr" rtl="0" fontAlgn="base"/>
                      <a:endParaRPr lang="en-NZ" sz="2400" b="0" i="0">
                        <a:solidFill>
                          <a:srgbClr val="000000"/>
                        </a:solidFill>
                        <a:effectLst/>
                        <a:latin typeface="Arial" panose="020B0604020202020204" pitchFamily="34" charset="0"/>
                        <a:cs typeface="Arial" panose="020B0604020202020204" pitchFamily="34" charset="0"/>
                      </a:endParaRPr>
                    </a:p>
                  </a:txBody>
                  <a:tcPr anchor="ctr">
                    <a:solidFill>
                      <a:schemeClr val="bg1">
                        <a:lumMod val="85000"/>
                      </a:schemeClr>
                    </a:solidFill>
                  </a:tcPr>
                </a:tc>
                <a:tc hMerge="1">
                  <a:txBody>
                    <a:bodyPr/>
                    <a:lstStyle/>
                    <a:p>
                      <a:pPr algn="ctr" rtl="0" fontAlgn="base"/>
                      <a:endParaRPr lang="en-NZ" sz="2400" b="0" i="0">
                        <a:solidFill>
                          <a:srgbClr val="000000"/>
                        </a:solidFill>
                        <a:effectLst/>
                        <a:latin typeface="Arial" panose="020B0604020202020204" pitchFamily="34" charset="0"/>
                        <a:cs typeface="Arial" panose="020B0604020202020204" pitchFamily="34" charset="0"/>
                      </a:endParaRPr>
                    </a:p>
                  </a:txBody>
                  <a:tcPr anchor="ctr">
                    <a:solidFill>
                      <a:schemeClr val="bg1">
                        <a:lumMod val="85000"/>
                      </a:schemeClr>
                    </a:solidFill>
                  </a:tcPr>
                </a:tc>
                <a:tc hMerge="1">
                  <a:txBody>
                    <a:bodyPr/>
                    <a:lstStyle/>
                    <a:p>
                      <a:pPr algn="ctr" rtl="0" fontAlgn="base"/>
                      <a:endParaRPr lang="en-NZ" sz="2400" b="0" i="0">
                        <a:solidFill>
                          <a:srgbClr val="000000"/>
                        </a:solidFill>
                        <a:effectLst/>
                        <a:latin typeface="Arial" panose="020B0604020202020204" pitchFamily="34" charset="0"/>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345132681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400352" y="10357422"/>
            <a:ext cx="2812415" cy="459740"/>
          </a:xfrm>
          <a:prstGeom prst="rect">
            <a:avLst/>
          </a:prstGeom>
        </p:spPr>
        <p:txBody>
          <a:bodyPr vert="horz" wrap="square" lIns="0" tIns="0" rIns="0" bIns="0" rtlCol="0">
            <a:spAutoFit/>
          </a:bodyPr>
          <a:lstStyle/>
          <a:p>
            <a:pPr algn="r">
              <a:lnSpc>
                <a:spcPts val="1455"/>
              </a:lnSpc>
            </a:pPr>
            <a:r>
              <a:rPr sz="1300" b="1" spc="145">
                <a:latin typeface="Arial"/>
                <a:cs typeface="Arial"/>
              </a:rPr>
              <a:t>UPPER</a:t>
            </a:r>
            <a:r>
              <a:rPr sz="1300" b="1" spc="330">
                <a:latin typeface="Arial"/>
                <a:cs typeface="Arial"/>
              </a:rPr>
              <a:t> </a:t>
            </a:r>
            <a:r>
              <a:rPr sz="1300" b="1" spc="140">
                <a:latin typeface="Arial"/>
                <a:cs typeface="Arial"/>
              </a:rPr>
              <a:t>SELWYN</a:t>
            </a:r>
            <a:r>
              <a:rPr sz="1300" b="1" spc="330">
                <a:latin typeface="Arial"/>
                <a:cs typeface="Arial"/>
              </a:rPr>
              <a:t> </a:t>
            </a:r>
            <a:r>
              <a:rPr sz="1300" b="1" spc="120">
                <a:latin typeface="Arial"/>
                <a:cs typeface="Arial"/>
              </a:rPr>
              <a:t>HUTS </a:t>
            </a:r>
            <a:endParaRPr sz="1300">
              <a:latin typeface="Arial"/>
              <a:cs typeface="Arial"/>
            </a:endParaRPr>
          </a:p>
          <a:p>
            <a:pPr marR="11430" algn="r">
              <a:lnSpc>
                <a:spcPct val="100000"/>
              </a:lnSpc>
              <a:spcBef>
                <a:spcPts val="580"/>
              </a:spcBef>
              <a:tabLst>
                <a:tab pos="1849120" algn="l"/>
              </a:tabLst>
            </a:pPr>
            <a:r>
              <a:rPr sz="1300" spc="150">
                <a:latin typeface="Arial"/>
                <a:cs typeface="Arial"/>
              </a:rPr>
              <a:t>PUBLIC</a:t>
            </a:r>
            <a:r>
              <a:rPr sz="1300" spc="330">
                <a:latin typeface="Arial"/>
                <a:cs typeface="Arial"/>
              </a:rPr>
              <a:t> </a:t>
            </a:r>
            <a:r>
              <a:rPr sz="1300" spc="145">
                <a:latin typeface="Arial"/>
                <a:cs typeface="Arial"/>
              </a:rPr>
              <a:t>MEETING</a:t>
            </a:r>
            <a:r>
              <a:rPr sz="1300">
                <a:latin typeface="Arial"/>
                <a:cs typeface="Arial"/>
              </a:rPr>
              <a:t>	</a:t>
            </a:r>
            <a:r>
              <a:rPr sz="1300" spc="70">
                <a:latin typeface="Arial"/>
                <a:cs typeface="Arial"/>
              </a:rPr>
              <a:t>28</a:t>
            </a:r>
            <a:r>
              <a:rPr sz="1300" spc="290">
                <a:latin typeface="Arial"/>
                <a:cs typeface="Arial"/>
              </a:rPr>
              <a:t> </a:t>
            </a:r>
            <a:r>
              <a:rPr sz="1300" spc="125">
                <a:latin typeface="Arial"/>
                <a:cs typeface="Arial"/>
              </a:rPr>
              <a:t>FEB</a:t>
            </a:r>
            <a:r>
              <a:rPr sz="1300" spc="290">
                <a:latin typeface="Arial"/>
                <a:cs typeface="Arial"/>
              </a:rPr>
              <a:t> </a:t>
            </a:r>
            <a:r>
              <a:rPr sz="1300" spc="45">
                <a:latin typeface="Arial"/>
                <a:cs typeface="Arial"/>
              </a:rPr>
              <a:t>24</a:t>
            </a:r>
            <a:endParaRPr sz="1300">
              <a:latin typeface="Arial"/>
              <a:cs typeface="Arial"/>
            </a:endParaRPr>
          </a:p>
        </p:txBody>
      </p:sp>
      <p:pic>
        <p:nvPicPr>
          <p:cNvPr id="3" name="object 3"/>
          <p:cNvPicPr/>
          <p:nvPr/>
        </p:nvPicPr>
        <p:blipFill>
          <a:blip r:embed="rId2" cstate="print"/>
          <a:stretch>
            <a:fillRect/>
          </a:stretch>
        </p:blipFill>
        <p:spPr>
          <a:xfrm>
            <a:off x="0" y="0"/>
            <a:ext cx="20104099" cy="11308556"/>
          </a:xfrm>
          <a:prstGeom prst="rect">
            <a:avLst/>
          </a:prstGeom>
        </p:spPr>
      </p:pic>
      <p:sp>
        <p:nvSpPr>
          <p:cNvPr id="4" name="object 4"/>
          <p:cNvSpPr txBox="1">
            <a:spLocks noGrp="1"/>
          </p:cNvSpPr>
          <p:nvPr>
            <p:ph type="title"/>
          </p:nvPr>
        </p:nvSpPr>
        <p:spPr>
          <a:xfrm>
            <a:off x="7149385" y="4876818"/>
            <a:ext cx="6642100" cy="1468755"/>
          </a:xfrm>
          <a:prstGeom prst="rect">
            <a:avLst/>
          </a:prstGeom>
        </p:spPr>
        <p:txBody>
          <a:bodyPr vert="horz" wrap="square" lIns="0" tIns="14604" rIns="0" bIns="0" rtlCol="0">
            <a:spAutoFit/>
          </a:bodyPr>
          <a:lstStyle/>
          <a:p>
            <a:pPr marL="12700">
              <a:lnSpc>
                <a:spcPct val="100000"/>
              </a:lnSpc>
              <a:spcBef>
                <a:spcPts val="114"/>
              </a:spcBef>
            </a:pPr>
            <a:r>
              <a:rPr spc="-10">
                <a:solidFill>
                  <a:srgbClr val="FFFFFF"/>
                </a:solidFill>
              </a:rPr>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7FCA-8005-579E-8F81-9D7CE4264E50}"/>
              </a:ext>
            </a:extLst>
          </p:cNvPr>
          <p:cNvSpPr>
            <a:spLocks noGrp="1"/>
          </p:cNvSpPr>
          <p:nvPr>
            <p:ph type="title"/>
          </p:nvPr>
        </p:nvSpPr>
        <p:spPr>
          <a:xfrm>
            <a:off x="3471960" y="1366412"/>
            <a:ext cx="13189585" cy="1454244"/>
          </a:xfrm>
        </p:spPr>
        <p:txBody>
          <a:bodyPr wrap="square" lIns="0" tIns="0" rIns="0" bIns="0" anchor="t">
            <a:spAutoFit/>
          </a:bodyPr>
          <a:lstStyle/>
          <a:p>
            <a:r>
              <a:rPr lang="en-US"/>
              <a:t>End of presentation</a:t>
            </a:r>
          </a:p>
        </p:txBody>
      </p:sp>
    </p:spTree>
    <p:extLst>
      <p:ext uri="{BB962C8B-B14F-4D97-AF65-F5344CB8AC3E}">
        <p14:creationId xmlns:p14="http://schemas.microsoft.com/office/powerpoint/2010/main" val="33726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250" y="854075"/>
            <a:ext cx="14499399" cy="1477969"/>
          </a:xfrm>
          <a:prstGeom prst="rect">
            <a:avLst/>
          </a:prstGeom>
        </p:spPr>
        <p:txBody>
          <a:bodyPr vert="horz" wrap="square" lIns="0" tIns="193675" rIns="0" bIns="0" rtlCol="0">
            <a:spAutoFit/>
          </a:bodyPr>
          <a:lstStyle/>
          <a:p>
            <a:pPr marL="12700" marR="5080">
              <a:lnSpc>
                <a:spcPts val="10040"/>
              </a:lnSpc>
              <a:spcBef>
                <a:spcPts val="1525"/>
              </a:spcBef>
            </a:pPr>
            <a:r>
              <a:rPr lang="en-NZ"/>
              <a:t>Deed of Licence length</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20143" y="2288845"/>
            <a:ext cx="14347000" cy="8055877"/>
          </a:xfrm>
          <a:prstGeom prst="rect">
            <a:avLst/>
          </a:prstGeom>
          <a:noFill/>
        </p:spPr>
        <p:txBody>
          <a:bodyPr wrap="square" lIns="91440" tIns="45720" rIns="91440" bIns="45720" rtlCol="0" anchor="t">
            <a:noAutofit/>
          </a:bodyPr>
          <a:lstStyle/>
          <a:p>
            <a:pPr marL="469900" indent="-457200">
              <a:lnSpc>
                <a:spcPct val="200000"/>
              </a:lnSpc>
              <a:spcBef>
                <a:spcPts val="2050"/>
              </a:spcBef>
              <a:buFont typeface="Arial"/>
              <a:buChar char="•"/>
              <a:tabLst>
                <a:tab pos="766445" algn="l"/>
              </a:tabLst>
            </a:pPr>
            <a:r>
              <a:rPr lang="en-NZ" sz="3200" b="1">
                <a:latin typeface="Arial"/>
                <a:cs typeface="Arial"/>
              </a:rPr>
              <a:t>Any Deed of Licence will be finite </a:t>
            </a:r>
            <a:r>
              <a:rPr lang="en-NZ" sz="3200">
                <a:latin typeface="Arial"/>
                <a:cs typeface="Arial"/>
              </a:rPr>
              <a:t>– Council decision 8 May 2019.​</a:t>
            </a:r>
            <a:endParaRPr lang="en-NZ" sz="3200">
              <a:solidFill>
                <a:srgbClr val="000000"/>
              </a:solidFill>
              <a:latin typeface="Arial"/>
              <a:cs typeface="Arial"/>
            </a:endParaRPr>
          </a:p>
          <a:p>
            <a:pPr marL="469900" indent="-457200">
              <a:spcBef>
                <a:spcPts val="2050"/>
              </a:spcBef>
              <a:buFont typeface="Arial"/>
              <a:buChar char="•"/>
              <a:tabLst>
                <a:tab pos="766445" algn="l"/>
              </a:tabLst>
            </a:pPr>
            <a:r>
              <a:rPr lang="en-NZ" sz="3200" b="1">
                <a:latin typeface="Arial"/>
                <a:cs typeface="Arial"/>
              </a:rPr>
              <a:t>Not for permanent use</a:t>
            </a:r>
            <a:r>
              <a:rPr lang="en-NZ" sz="3200">
                <a:latin typeface="Arial"/>
                <a:cs typeface="Arial"/>
              </a:rPr>
              <a:t> </a:t>
            </a:r>
          </a:p>
          <a:p>
            <a:pPr marL="469900" indent="-457200">
              <a:spcBef>
                <a:spcPts val="2050"/>
              </a:spcBef>
              <a:buFont typeface="Arial"/>
              <a:buChar char="•"/>
              <a:tabLst>
                <a:tab pos="766445" algn="l"/>
              </a:tabLst>
            </a:pPr>
            <a:r>
              <a:rPr lang="en-NZ" sz="3200" b="1">
                <a:latin typeface="Arial"/>
                <a:cs typeface="Arial"/>
              </a:rPr>
              <a:t>Future costs</a:t>
            </a:r>
            <a:r>
              <a:rPr lang="en-NZ" sz="3200">
                <a:latin typeface="Arial"/>
                <a:cs typeface="Arial"/>
              </a:rPr>
              <a:t>   </a:t>
            </a:r>
            <a:endParaRPr lang="en-NZ" sz="3200" b="1">
              <a:latin typeface="Arial"/>
              <a:cs typeface="Arial"/>
            </a:endParaRPr>
          </a:p>
          <a:p>
            <a:pPr marL="469900" indent="-457200">
              <a:spcBef>
                <a:spcPts val="2050"/>
              </a:spcBef>
              <a:buFont typeface="Arial"/>
              <a:buChar char="•"/>
              <a:tabLst>
                <a:tab pos="766445" algn="l"/>
              </a:tabLst>
            </a:pPr>
            <a:r>
              <a:rPr lang="en-NZ" sz="3200" b="1">
                <a:latin typeface="Arial"/>
                <a:cs typeface="Arial"/>
              </a:rPr>
              <a:t>Other Lakeside communities </a:t>
            </a:r>
            <a:endParaRPr lang="en-NZ" sz="3200">
              <a:latin typeface="Arial"/>
              <a:cs typeface="Arial"/>
            </a:endParaRPr>
          </a:p>
          <a:p>
            <a:pPr marL="12700">
              <a:spcBef>
                <a:spcPts val="2050"/>
              </a:spcBef>
              <a:tabLst>
                <a:tab pos="766445" algn="l"/>
              </a:tabLst>
            </a:pPr>
            <a:r>
              <a:rPr lang="en-NZ" sz="3200">
                <a:latin typeface="Arial"/>
                <a:cs typeface="Arial"/>
              </a:rPr>
              <a:t> 15 years after Green Park Huts </a:t>
            </a:r>
            <a:br>
              <a:rPr lang="en-NZ" sz="3200">
                <a:latin typeface="Arial"/>
                <a:cs typeface="Arial"/>
              </a:rPr>
            </a:br>
            <a:r>
              <a:rPr lang="en-NZ" sz="3200">
                <a:latin typeface="Arial"/>
                <a:cs typeface="Arial"/>
              </a:rPr>
              <a:t> 5 years after Lower Selwyn Huts </a:t>
            </a:r>
            <a:endParaRPr lang="en-NZ" sz="3200"/>
          </a:p>
          <a:p>
            <a:pPr marL="12700">
              <a:spcBef>
                <a:spcPts val="2050"/>
              </a:spcBef>
              <a:tabLst>
                <a:tab pos="766445" algn="l"/>
              </a:tabLst>
            </a:pPr>
            <a:r>
              <a:rPr lang="en-NZ" sz="3200">
                <a:latin typeface="Arial"/>
                <a:cs typeface="Arial"/>
              </a:rPr>
              <a:t>Ultimately the Upper Selwyn Huts will not be an economic or safe place to live.</a:t>
            </a:r>
          </a:p>
          <a:p>
            <a:pPr marL="766445" indent="-753745">
              <a:spcBef>
                <a:spcPts val="2050"/>
              </a:spcBef>
              <a:buFont typeface="Arial"/>
              <a:buChar char="•"/>
              <a:tabLst>
                <a:tab pos="766445" algn="l"/>
              </a:tabLst>
            </a:pPr>
            <a:endParaRPr lang="en-NZ" sz="4000">
              <a:latin typeface="Arial"/>
              <a:cs typeface="Arial"/>
            </a:endParaRPr>
          </a:p>
          <a:p>
            <a:pPr marL="12700">
              <a:lnSpc>
                <a:spcPct val="100000"/>
              </a:lnSpc>
              <a:spcBef>
                <a:spcPts val="2050"/>
              </a:spcBef>
              <a:tabLst>
                <a:tab pos="766445" algn="l"/>
              </a:tabLst>
            </a:pPr>
            <a:r>
              <a:rPr lang="en-NZ" sz="2600">
                <a:latin typeface="Arial"/>
                <a:cs typeface="Arial"/>
              </a:rPr>
              <a:t>.</a:t>
            </a:r>
            <a:endParaRPr lang="en-NZ" sz="2200" b="1">
              <a:latin typeface="Arial"/>
              <a:cs typeface="Arial"/>
            </a:endParaRPr>
          </a:p>
          <a:p>
            <a:endParaRPr lang="en-NZ"/>
          </a:p>
        </p:txBody>
      </p:sp>
    </p:spTree>
    <p:extLst>
      <p:ext uri="{BB962C8B-B14F-4D97-AF65-F5344CB8AC3E}">
        <p14:creationId xmlns:p14="http://schemas.microsoft.com/office/powerpoint/2010/main" val="101390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6E1D-3C23-5860-2760-248B4F43F261}"/>
              </a:ext>
            </a:extLst>
          </p:cNvPr>
          <p:cNvSpPr>
            <a:spLocks noGrp="1"/>
          </p:cNvSpPr>
          <p:nvPr>
            <p:ph type="title"/>
          </p:nvPr>
        </p:nvSpPr>
        <p:spPr>
          <a:xfrm>
            <a:off x="1149568" y="1084300"/>
            <a:ext cx="13189585" cy="1454244"/>
          </a:xfrm>
        </p:spPr>
        <p:txBody>
          <a:bodyPr wrap="square" lIns="0" tIns="0" rIns="0" bIns="0" anchor="t">
            <a:spAutoFit/>
          </a:bodyPr>
          <a:lstStyle/>
          <a:p>
            <a:r>
              <a:rPr lang="en-US"/>
              <a:t>This evening</a:t>
            </a:r>
          </a:p>
        </p:txBody>
      </p:sp>
      <p:sp>
        <p:nvSpPr>
          <p:cNvPr id="3" name="Text Placeholder 2">
            <a:extLst>
              <a:ext uri="{FF2B5EF4-FFF2-40B4-BE49-F238E27FC236}">
                <a16:creationId xmlns:a16="http://schemas.microsoft.com/office/drawing/2014/main" id="{96AC1142-8FA2-FAAE-748D-DC0B8FDF2D21}"/>
              </a:ext>
            </a:extLst>
          </p:cNvPr>
          <p:cNvSpPr>
            <a:spLocks noGrp="1"/>
          </p:cNvSpPr>
          <p:nvPr>
            <p:ph type="body" idx="1"/>
          </p:nvPr>
        </p:nvSpPr>
        <p:spPr>
          <a:xfrm>
            <a:off x="1359867" y="3379032"/>
            <a:ext cx="14723744" cy="9787295"/>
          </a:xfrm>
        </p:spPr>
        <p:txBody>
          <a:bodyPr wrap="square" lIns="0" tIns="0" rIns="0" bIns="0" anchor="t">
            <a:spAutoFit/>
          </a:bodyPr>
          <a:lstStyle/>
          <a:p>
            <a:pPr marL="685800" indent="-685800">
              <a:buFont typeface="Arial"/>
              <a:buChar char="•"/>
            </a:pPr>
            <a:r>
              <a:rPr lang="en-US" sz="5400">
                <a:ea typeface="Calibri"/>
                <a:cs typeface="Calibri"/>
              </a:rPr>
              <a:t>Thank you for your feedback and questions so far</a:t>
            </a:r>
            <a:endParaRPr lang="en-US"/>
          </a:p>
          <a:p>
            <a:pPr marL="685800" indent="-685800">
              <a:buFont typeface="Arial"/>
              <a:buChar char="•"/>
            </a:pPr>
            <a:endParaRPr lang="en-US" sz="5400">
              <a:ea typeface="Calibri"/>
              <a:cs typeface="Calibri"/>
            </a:endParaRPr>
          </a:p>
          <a:p>
            <a:pPr marL="685800" indent="-685800">
              <a:buFont typeface="Arial"/>
              <a:buChar char="•"/>
            </a:pPr>
            <a:r>
              <a:rPr lang="en-US" sz="5400">
                <a:ea typeface="Calibri"/>
                <a:cs typeface="Calibri"/>
              </a:rPr>
              <a:t>Update you on recent developments and a new timeline</a:t>
            </a:r>
            <a:endParaRPr lang="en-US"/>
          </a:p>
          <a:p>
            <a:pPr marL="685800" indent="-685800">
              <a:buFont typeface="Arial"/>
              <a:buChar char="•"/>
            </a:pPr>
            <a:endParaRPr lang="en-US" sz="5400">
              <a:ea typeface="Calibri"/>
              <a:cs typeface="Calibri"/>
            </a:endParaRPr>
          </a:p>
          <a:p>
            <a:pPr marL="685800" indent="-685800">
              <a:buFont typeface="Arial"/>
              <a:buChar char="•"/>
            </a:pPr>
            <a:r>
              <a:rPr lang="en-US" sz="5400">
                <a:ea typeface="Calibri"/>
                <a:cs typeface="Calibri"/>
              </a:rPr>
              <a:t>Listen to your points of view</a:t>
            </a:r>
          </a:p>
          <a:p>
            <a:pPr marL="685800" indent="-685800">
              <a:buFont typeface="Arial"/>
              <a:buChar char="•"/>
            </a:pPr>
            <a:endParaRPr lang="en-US" sz="5400">
              <a:ea typeface="Calibri"/>
              <a:cs typeface="Calibri"/>
            </a:endParaRPr>
          </a:p>
          <a:p>
            <a:pPr marL="685800" indent="-685800">
              <a:buFont typeface="Arial"/>
              <a:buChar char="•"/>
            </a:pPr>
            <a:r>
              <a:rPr lang="en-US" sz="5400">
                <a:ea typeface="Calibri"/>
                <a:cs typeface="Calibri"/>
              </a:rPr>
              <a:t>If prefer not to speak – drop box</a:t>
            </a:r>
          </a:p>
          <a:p>
            <a:pPr marL="685800" indent="-685800">
              <a:buFont typeface="Arial"/>
              <a:buChar char="•"/>
            </a:pPr>
            <a:endParaRPr lang="en-US" sz="5400">
              <a:ea typeface="Calibri"/>
              <a:cs typeface="Calibri"/>
            </a:endParaRPr>
          </a:p>
          <a:p>
            <a:endParaRPr lang="en-US" sz="5400">
              <a:ea typeface="Calibri"/>
              <a:cs typeface="Calibri"/>
            </a:endParaRPr>
          </a:p>
          <a:p>
            <a:pPr marL="685800" indent="-685800">
              <a:buFont typeface="Arial"/>
              <a:buChar char="•"/>
            </a:pPr>
            <a:endParaRPr lang="en-US" sz="4800">
              <a:ea typeface="Calibri"/>
              <a:cs typeface="Calibri"/>
            </a:endParaRPr>
          </a:p>
          <a:p>
            <a:pPr marL="685800" indent="-685800">
              <a:buFont typeface="Arial"/>
              <a:buChar char="•"/>
            </a:pPr>
            <a:endParaRPr lang="en-US" sz="4800">
              <a:ea typeface="Calibri"/>
              <a:cs typeface="Calibri"/>
            </a:endParaRPr>
          </a:p>
        </p:txBody>
      </p:sp>
    </p:spTree>
    <p:extLst>
      <p:ext uri="{BB962C8B-B14F-4D97-AF65-F5344CB8AC3E}">
        <p14:creationId xmlns:p14="http://schemas.microsoft.com/office/powerpoint/2010/main" val="9624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43250" y="10257651"/>
            <a:ext cx="3382217" cy="564257"/>
          </a:xfrm>
          <a:prstGeom prst="rect">
            <a:avLst/>
          </a:prstGeom>
        </p:spPr>
        <p:txBody>
          <a:bodyPr vert="horz" wrap="square" lIns="0" tIns="86360" rIns="0" bIns="0" rtlCol="0">
            <a:spAutoFit/>
          </a:bodyPr>
          <a:lstStyle/>
          <a:p>
            <a:pPr marR="5080" algn="r">
              <a:lnSpc>
                <a:spcPct val="100000"/>
              </a:lnSpc>
              <a:spcBef>
                <a:spcPts val="680"/>
              </a:spcBef>
            </a:pPr>
            <a:r>
              <a:rPr sz="1300" b="1" spc="145">
                <a:latin typeface="Arial"/>
                <a:cs typeface="Arial"/>
              </a:rPr>
              <a:t>UPPER</a:t>
            </a:r>
            <a:r>
              <a:rPr lang="en-NZ" sz="1300" b="1" spc="330">
                <a:latin typeface="Arial"/>
                <a:cs typeface="Arial"/>
              </a:rPr>
              <a:t> </a:t>
            </a:r>
            <a:r>
              <a:rPr sz="1300" b="1" spc="140">
                <a:latin typeface="Arial"/>
                <a:cs typeface="Arial"/>
              </a:rPr>
              <a:t>SELWYN</a:t>
            </a:r>
            <a:r>
              <a:rPr lang="en-NZ" sz="1300" b="1" spc="330">
                <a:latin typeface="Arial"/>
                <a:cs typeface="Arial"/>
              </a:rPr>
              <a:t> </a:t>
            </a:r>
            <a:r>
              <a:rPr sz="1300" b="1" spc="120">
                <a:latin typeface="Arial"/>
                <a:cs typeface="Arial"/>
              </a:rPr>
              <a:t>HUTS </a:t>
            </a:r>
            <a:endParaRPr sz="1300">
              <a:latin typeface="Arial"/>
              <a:cs typeface="Arial"/>
            </a:endParaRPr>
          </a:p>
          <a:p>
            <a:pPr marR="24130" algn="r">
              <a:lnSpc>
                <a:spcPct val="100000"/>
              </a:lnSpc>
              <a:spcBef>
                <a:spcPts val="580"/>
              </a:spcBef>
              <a:tabLst>
                <a:tab pos="1849120" algn="l"/>
              </a:tabLst>
            </a:pPr>
            <a:r>
              <a:rPr sz="1300" spc="150">
                <a:latin typeface="Arial"/>
                <a:cs typeface="Arial"/>
              </a:rPr>
              <a:t>PUBLIC</a:t>
            </a:r>
            <a:r>
              <a:rPr lang="en-NZ" sz="1300" spc="330">
                <a:latin typeface="Arial"/>
                <a:cs typeface="Arial"/>
              </a:rPr>
              <a:t> </a:t>
            </a:r>
            <a:r>
              <a:rPr sz="1300" spc="145">
                <a:latin typeface="Arial"/>
                <a:cs typeface="Arial"/>
              </a:rPr>
              <a:t>MEETING</a:t>
            </a:r>
            <a:r>
              <a:rPr lang="en-NZ" sz="1300">
                <a:latin typeface="Arial"/>
                <a:cs typeface="Arial"/>
              </a:rPr>
              <a:t> </a:t>
            </a:r>
            <a:r>
              <a:rPr lang="en-NZ" sz="1300" spc="70">
                <a:latin typeface="Arial"/>
                <a:cs typeface="Arial"/>
              </a:rPr>
              <a:t>23</a:t>
            </a:r>
            <a:r>
              <a:rPr sz="1300" spc="290">
                <a:latin typeface="Arial"/>
                <a:cs typeface="Arial"/>
              </a:rPr>
              <a:t> </a:t>
            </a:r>
            <a:r>
              <a:rPr lang="en-NZ" sz="1300" spc="290">
                <a:latin typeface="Arial"/>
                <a:cs typeface="Arial"/>
              </a:rPr>
              <a:t>A</a:t>
            </a:r>
            <a:r>
              <a:rPr lang="en-NZ" sz="1300" spc="125">
                <a:latin typeface="Arial"/>
                <a:cs typeface="Arial"/>
              </a:rPr>
              <a:t>PRIL</a:t>
            </a:r>
            <a:r>
              <a:rPr lang="en-NZ" sz="1300" spc="290">
                <a:latin typeface="Arial"/>
                <a:cs typeface="Arial"/>
              </a:rPr>
              <a:t> </a:t>
            </a:r>
            <a:r>
              <a:rPr sz="1300" spc="45">
                <a:latin typeface="Arial"/>
                <a:cs typeface="Arial"/>
              </a:rPr>
              <a:t>24</a:t>
            </a:r>
            <a:endParaRPr sz="1300">
              <a:latin typeface="Arial"/>
              <a:cs typeface="Arial"/>
            </a:endParaRPr>
          </a:p>
        </p:txBody>
      </p:sp>
      <p:sp>
        <p:nvSpPr>
          <p:cNvPr id="3" name="object 3"/>
          <p:cNvSpPr txBox="1">
            <a:spLocks noGrp="1"/>
          </p:cNvSpPr>
          <p:nvPr>
            <p:ph type="title"/>
          </p:nvPr>
        </p:nvSpPr>
        <p:spPr>
          <a:xfrm>
            <a:off x="1243806" y="1084300"/>
            <a:ext cx="8710930" cy="1477969"/>
          </a:xfrm>
          <a:prstGeom prst="rect">
            <a:avLst/>
          </a:prstGeom>
        </p:spPr>
        <p:txBody>
          <a:bodyPr vert="horz" wrap="square" lIns="0" tIns="244475" rIns="0" bIns="0" rtlCol="0">
            <a:spAutoFit/>
          </a:bodyPr>
          <a:lstStyle/>
          <a:p>
            <a:pPr marL="12700" marR="5080">
              <a:lnSpc>
                <a:spcPts val="9550"/>
              </a:lnSpc>
              <a:spcBef>
                <a:spcPts val="1925"/>
              </a:spcBef>
            </a:pPr>
            <a:r>
              <a:rPr lang="en-NZ"/>
              <a:t>Briefing Team</a:t>
            </a:r>
            <a:endParaRPr spc="-10"/>
          </a:p>
        </p:txBody>
      </p:sp>
      <p:sp>
        <p:nvSpPr>
          <p:cNvPr id="4" name="object 4"/>
          <p:cNvSpPr txBox="1"/>
          <p:nvPr/>
        </p:nvSpPr>
        <p:spPr>
          <a:xfrm>
            <a:off x="1243806" y="3696767"/>
            <a:ext cx="15285244" cy="3915816"/>
          </a:xfrm>
          <a:prstGeom prst="rect">
            <a:avLst/>
          </a:prstGeom>
        </p:spPr>
        <p:txBody>
          <a:bodyPr vert="horz" wrap="square" lIns="0" tIns="365125" rIns="0" bIns="0" rtlCol="0" anchor="t">
            <a:noAutofit/>
          </a:bodyPr>
          <a:lstStyle/>
          <a:p>
            <a:pPr marL="766445" indent="-753745">
              <a:spcBef>
                <a:spcPts val="2875"/>
              </a:spcBef>
              <a:buChar char="•"/>
              <a:tabLst>
                <a:tab pos="766445" algn="l"/>
              </a:tabLst>
            </a:pPr>
            <a:r>
              <a:rPr lang="en-NZ" sz="3950" spc="-10">
                <a:latin typeface="Arial"/>
                <a:cs typeface="Arial"/>
              </a:rPr>
              <a:t>Mayor Sam Broughton </a:t>
            </a:r>
          </a:p>
          <a:p>
            <a:pPr marL="766445" indent="-753745">
              <a:spcBef>
                <a:spcPts val="2875"/>
              </a:spcBef>
              <a:buChar char="•"/>
              <a:tabLst>
                <a:tab pos="766445" algn="l"/>
              </a:tabLst>
            </a:pPr>
            <a:r>
              <a:rPr lang="en-NZ" sz="3950" spc="-10">
                <a:latin typeface="Arial"/>
                <a:cs typeface="Arial"/>
              </a:rPr>
              <a:t>CEO Sharon Mason </a:t>
            </a:r>
          </a:p>
          <a:p>
            <a:pPr marL="766445" indent="-753745" algn="l" rtl="0" fontAlgn="base">
              <a:spcBef>
                <a:spcPts val="2875"/>
              </a:spcBef>
              <a:buFont typeface="Arial" panose="020B0604020202020204" pitchFamily="34" charset="0"/>
              <a:buChar char="•"/>
              <a:tabLst>
                <a:tab pos="766445" algn="l"/>
              </a:tabLst>
            </a:pPr>
            <a:r>
              <a:rPr lang="en-NZ" sz="3950" spc="-10">
                <a:latin typeface="Arial"/>
                <a:cs typeface="Arial"/>
              </a:rPr>
              <a:t>Executive Director Enabling Services -Tim Harris</a:t>
            </a:r>
            <a:r>
              <a:rPr lang="en-US" sz="3950" spc="-10">
                <a:latin typeface="Arial"/>
                <a:cs typeface="Arial"/>
              </a:rPr>
              <a:t>​</a:t>
            </a:r>
          </a:p>
          <a:p>
            <a:pPr marL="766445" indent="-753745" algn="l" rtl="0" fontAlgn="base">
              <a:spcBef>
                <a:spcPts val="2875"/>
              </a:spcBef>
              <a:buFont typeface="Arial" panose="020B0604020202020204" pitchFamily="34" charset="0"/>
              <a:buChar char="•"/>
              <a:tabLst>
                <a:tab pos="766445" algn="l"/>
              </a:tabLst>
            </a:pPr>
            <a:r>
              <a:rPr lang="en-NZ" sz="3950" spc="-10">
                <a:latin typeface="Arial"/>
                <a:cs typeface="Arial"/>
              </a:rPr>
              <a:t>Head of Asset Management - Murray England</a:t>
            </a:r>
            <a:endParaRPr lang="en-US" sz="3950" spc="-1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250" y="854075"/>
            <a:ext cx="14499399" cy="1477969"/>
          </a:xfrm>
          <a:prstGeom prst="rect">
            <a:avLst/>
          </a:prstGeom>
        </p:spPr>
        <p:txBody>
          <a:bodyPr vert="horz" wrap="square" lIns="0" tIns="193675" rIns="0" bIns="0" rtlCol="0">
            <a:spAutoFit/>
          </a:bodyPr>
          <a:lstStyle/>
          <a:p>
            <a:pPr marL="12700" marR="5080">
              <a:lnSpc>
                <a:spcPts val="10040"/>
              </a:lnSpc>
              <a:spcBef>
                <a:spcPts val="1525"/>
              </a:spcBef>
            </a:pPr>
            <a:r>
              <a:rPr lang="en-NZ"/>
              <a:t>Deed of Licence length</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20143" y="2288845"/>
            <a:ext cx="14347000" cy="8055877"/>
          </a:xfrm>
          <a:prstGeom prst="rect">
            <a:avLst/>
          </a:prstGeom>
          <a:noFill/>
        </p:spPr>
        <p:txBody>
          <a:bodyPr wrap="square" lIns="91440" tIns="45720" rIns="91440" bIns="45720" rtlCol="0" anchor="t">
            <a:noAutofit/>
          </a:bodyPr>
          <a:lstStyle/>
          <a:p>
            <a:pPr marL="469900" indent="-457200">
              <a:lnSpc>
                <a:spcPct val="200000"/>
              </a:lnSpc>
              <a:spcBef>
                <a:spcPts val="2050"/>
              </a:spcBef>
              <a:buFont typeface="Arial"/>
              <a:buChar char="•"/>
              <a:tabLst>
                <a:tab pos="766445" algn="l"/>
              </a:tabLst>
            </a:pPr>
            <a:r>
              <a:rPr lang="en-NZ" sz="3200" b="1">
                <a:latin typeface="Arial"/>
                <a:cs typeface="Arial"/>
              </a:rPr>
              <a:t>Any Deed of Licence will be finite </a:t>
            </a:r>
            <a:r>
              <a:rPr lang="en-NZ" sz="3200">
                <a:latin typeface="Arial"/>
                <a:cs typeface="Arial"/>
              </a:rPr>
              <a:t>– Council decision 8 May 2019.​</a:t>
            </a:r>
            <a:endParaRPr lang="en-NZ" sz="3200">
              <a:solidFill>
                <a:srgbClr val="000000"/>
              </a:solidFill>
              <a:latin typeface="Arial"/>
              <a:cs typeface="Arial"/>
            </a:endParaRPr>
          </a:p>
          <a:p>
            <a:pPr marL="469900" indent="-457200">
              <a:spcBef>
                <a:spcPts val="2050"/>
              </a:spcBef>
              <a:buFont typeface="Arial"/>
              <a:buChar char="•"/>
              <a:tabLst>
                <a:tab pos="766445" algn="l"/>
              </a:tabLst>
            </a:pPr>
            <a:r>
              <a:rPr lang="en-NZ" sz="3200" b="1">
                <a:latin typeface="Arial"/>
                <a:cs typeface="Arial"/>
              </a:rPr>
              <a:t>Not for permanent use</a:t>
            </a:r>
            <a:r>
              <a:rPr lang="en-NZ" sz="3200">
                <a:latin typeface="Arial"/>
                <a:cs typeface="Arial"/>
              </a:rPr>
              <a:t> </a:t>
            </a:r>
          </a:p>
          <a:p>
            <a:pPr marL="469900" indent="-457200">
              <a:spcBef>
                <a:spcPts val="2050"/>
              </a:spcBef>
              <a:buFont typeface="Arial"/>
              <a:buChar char="•"/>
              <a:tabLst>
                <a:tab pos="766445" algn="l"/>
              </a:tabLst>
            </a:pPr>
            <a:r>
              <a:rPr lang="en-NZ" sz="3200" b="1">
                <a:latin typeface="Arial"/>
                <a:cs typeface="Arial"/>
              </a:rPr>
              <a:t>Future costs</a:t>
            </a:r>
            <a:r>
              <a:rPr lang="en-NZ" sz="3200">
                <a:latin typeface="Arial"/>
                <a:cs typeface="Arial"/>
              </a:rPr>
              <a:t> </a:t>
            </a:r>
          </a:p>
          <a:p>
            <a:pPr marL="469900" indent="-457200">
              <a:spcBef>
                <a:spcPts val="2050"/>
              </a:spcBef>
              <a:buFont typeface="Arial"/>
              <a:buChar char="•"/>
              <a:tabLst>
                <a:tab pos="766445" algn="l"/>
              </a:tabLst>
            </a:pPr>
            <a:r>
              <a:rPr lang="en-NZ" sz="3200" b="1">
                <a:latin typeface="Arial"/>
                <a:cs typeface="Arial"/>
              </a:rPr>
              <a:t>Inundation increasingly likely</a:t>
            </a:r>
            <a:r>
              <a:rPr lang="en-NZ" sz="3200">
                <a:latin typeface="Arial"/>
                <a:cs typeface="Arial"/>
              </a:rPr>
              <a:t>  </a:t>
            </a:r>
            <a:endParaRPr lang="en-NZ" sz="3200" b="1">
              <a:latin typeface="Arial"/>
              <a:cs typeface="Arial"/>
            </a:endParaRPr>
          </a:p>
          <a:p>
            <a:pPr marL="469900" indent="-457200">
              <a:spcBef>
                <a:spcPts val="2050"/>
              </a:spcBef>
              <a:buFont typeface="Arial"/>
              <a:buChar char="•"/>
              <a:tabLst>
                <a:tab pos="766445" algn="l"/>
              </a:tabLst>
            </a:pPr>
            <a:r>
              <a:rPr lang="en-NZ" sz="3200" b="1">
                <a:latin typeface="Arial"/>
                <a:cs typeface="Arial"/>
              </a:rPr>
              <a:t>Other Lakeside communities </a:t>
            </a:r>
            <a:endParaRPr lang="en-NZ" sz="3200">
              <a:latin typeface="Arial"/>
              <a:cs typeface="Arial"/>
            </a:endParaRPr>
          </a:p>
          <a:p>
            <a:pPr marL="12700">
              <a:spcBef>
                <a:spcPts val="2050"/>
              </a:spcBef>
              <a:tabLst>
                <a:tab pos="766445" algn="l"/>
              </a:tabLst>
            </a:pPr>
            <a:r>
              <a:rPr lang="en-NZ" sz="3200">
                <a:latin typeface="Arial"/>
                <a:cs typeface="Arial"/>
              </a:rPr>
              <a:t> 15 years after Green Park Huts </a:t>
            </a:r>
            <a:br>
              <a:rPr lang="en-NZ" sz="3200">
                <a:latin typeface="Arial"/>
                <a:cs typeface="Arial"/>
              </a:rPr>
            </a:br>
            <a:r>
              <a:rPr lang="en-NZ" sz="3200">
                <a:latin typeface="Arial"/>
                <a:cs typeface="Arial"/>
              </a:rPr>
              <a:t> 5 years after Lower Selwyn Huts </a:t>
            </a:r>
            <a:endParaRPr lang="en-NZ" sz="3200"/>
          </a:p>
          <a:p>
            <a:pPr marL="12700">
              <a:spcBef>
                <a:spcPts val="2050"/>
              </a:spcBef>
              <a:tabLst>
                <a:tab pos="766445" algn="l"/>
              </a:tabLst>
            </a:pPr>
            <a:r>
              <a:rPr lang="en-NZ" sz="3200">
                <a:latin typeface="Arial"/>
                <a:cs typeface="Arial"/>
              </a:rPr>
              <a:t>Ultimately the Upper Selwyn Huts will not be an economic or safe place to live.</a:t>
            </a:r>
          </a:p>
          <a:p>
            <a:pPr marL="766445" indent="-753745">
              <a:spcBef>
                <a:spcPts val="2050"/>
              </a:spcBef>
              <a:buFont typeface="Arial"/>
              <a:buChar char="•"/>
              <a:tabLst>
                <a:tab pos="766445" algn="l"/>
              </a:tabLst>
            </a:pPr>
            <a:endParaRPr lang="en-NZ" sz="4000">
              <a:latin typeface="Arial"/>
              <a:cs typeface="Arial"/>
            </a:endParaRPr>
          </a:p>
          <a:p>
            <a:pPr marL="12700">
              <a:lnSpc>
                <a:spcPct val="100000"/>
              </a:lnSpc>
              <a:spcBef>
                <a:spcPts val="2050"/>
              </a:spcBef>
              <a:tabLst>
                <a:tab pos="766445" algn="l"/>
              </a:tabLst>
            </a:pPr>
            <a:r>
              <a:rPr lang="en-NZ" sz="2600">
                <a:latin typeface="Arial"/>
                <a:cs typeface="Arial"/>
              </a:rPr>
              <a:t>.</a:t>
            </a:r>
            <a:endParaRPr lang="en-NZ" sz="2200" b="1">
              <a:latin typeface="Arial"/>
              <a:cs typeface="Arial"/>
            </a:endParaRPr>
          </a:p>
          <a:p>
            <a:endParaRPr lang="en-N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9020" cy="11303635"/>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endParaRPr/>
          </a:p>
        </p:txBody>
      </p:sp>
      <p:sp>
        <p:nvSpPr>
          <p:cNvPr id="3" name="object 3"/>
          <p:cNvSpPr txBox="1">
            <a:spLocks noGrp="1"/>
          </p:cNvSpPr>
          <p:nvPr>
            <p:ph type="title"/>
          </p:nvPr>
        </p:nvSpPr>
        <p:spPr>
          <a:xfrm>
            <a:off x="3445615" y="446200"/>
            <a:ext cx="14031561" cy="1579278"/>
          </a:xfrm>
          <a:prstGeom prst="rect">
            <a:avLst/>
          </a:prstGeom>
        </p:spPr>
        <p:txBody>
          <a:bodyPr vert="horz" wrap="square" lIns="0" tIns="558165" rIns="0" bIns="0" rtlCol="0">
            <a:spAutoFit/>
          </a:bodyPr>
          <a:lstStyle/>
          <a:p>
            <a:pPr marL="12700" algn="l">
              <a:lnSpc>
                <a:spcPct val="100000"/>
              </a:lnSpc>
              <a:spcBef>
                <a:spcPts val="4395"/>
              </a:spcBef>
            </a:pPr>
            <a:r>
              <a:rPr lang="en-NZ" sz="6600">
                <a:solidFill>
                  <a:srgbClr val="FFFFFF"/>
                </a:solidFill>
              </a:rPr>
              <a:t>Summary of recent Decisions</a:t>
            </a:r>
            <a:endParaRPr sz="2400" spc="-20">
              <a:solidFill>
                <a:srgbClr val="FFFFFF"/>
              </a:solidFill>
            </a:endParaRPr>
          </a:p>
        </p:txBody>
      </p:sp>
      <p:sp>
        <p:nvSpPr>
          <p:cNvPr id="4" name="object 3">
            <a:extLst>
              <a:ext uri="{FF2B5EF4-FFF2-40B4-BE49-F238E27FC236}">
                <a16:creationId xmlns:a16="http://schemas.microsoft.com/office/drawing/2014/main" id="{7138D918-24E3-3AEB-10E9-1EA38B680AC5}"/>
              </a:ext>
            </a:extLst>
          </p:cNvPr>
          <p:cNvSpPr txBox="1">
            <a:spLocks/>
          </p:cNvSpPr>
          <p:nvPr/>
        </p:nvSpPr>
        <p:spPr>
          <a:xfrm>
            <a:off x="3445614" y="2018480"/>
            <a:ext cx="14031561" cy="8088753"/>
          </a:xfrm>
          <a:prstGeom prst="rect">
            <a:avLst/>
          </a:prstGeom>
        </p:spPr>
        <p:txBody>
          <a:bodyPr vert="horz" wrap="square" lIns="0" tIns="558165" rIns="0" bIns="0" rtlCol="0" anchor="t">
            <a:spAutoFit/>
          </a:bodyPr>
          <a:lstStyle>
            <a:lvl1pPr>
              <a:defRPr sz="9450" b="1" i="0">
                <a:solidFill>
                  <a:schemeClr val="tx1"/>
                </a:solidFill>
                <a:latin typeface="Arial"/>
                <a:ea typeface="+mj-ea"/>
                <a:cs typeface="Arial"/>
              </a:defRPr>
            </a:lvl1pPr>
          </a:lstStyle>
          <a:p>
            <a:pPr marL="534670" indent="-534670" algn="l" rtl="0" fontAlgn="base">
              <a:buFont typeface="Arial" panose="020B0604020202020204" pitchFamily="34" charset="0"/>
              <a:buChar char="•"/>
            </a:pPr>
            <a:r>
              <a:rPr lang="en-NZ" sz="4800" i="0" u="none" strike="noStrike">
                <a:solidFill>
                  <a:schemeClr val="bg1"/>
                </a:solidFill>
                <a:effectLst/>
              </a:rPr>
              <a:t>Council 13 March 2023</a:t>
            </a:r>
            <a:r>
              <a:rPr lang="en-US" sz="4800" i="0">
                <a:solidFill>
                  <a:schemeClr val="bg1"/>
                </a:solidFill>
                <a:effectLst/>
              </a:rPr>
              <a:t>​</a:t>
            </a:r>
            <a:endParaRPr lang="en-US">
              <a:solidFill>
                <a:schemeClr val="bg1"/>
              </a:solidFill>
            </a:endParaRPr>
          </a:p>
          <a:p>
            <a:pPr marL="766445" indent="-753745" algn="l" rtl="0" fontAlgn="base">
              <a:spcBef>
                <a:spcPts val="2050"/>
              </a:spcBef>
              <a:buFont typeface="Arial,Sans-Serif" panose="020B0604020202020204" pitchFamily="34" charset="0"/>
              <a:buChar char="•"/>
            </a:pPr>
            <a:r>
              <a:rPr lang="en-NZ" sz="4800" b="0">
                <a:solidFill>
                  <a:schemeClr val="bg1"/>
                </a:solidFill>
              </a:rPr>
              <a:t>15 years (3 x 5 year)</a:t>
            </a:r>
            <a:r>
              <a:rPr lang="en-US" sz="4800" b="0">
                <a:solidFill>
                  <a:schemeClr val="bg1"/>
                </a:solidFill>
              </a:rPr>
              <a:t> </a:t>
            </a:r>
          </a:p>
          <a:p>
            <a:pPr marL="766445" indent="-753745" algn="l">
              <a:spcBef>
                <a:spcPts val="2050"/>
              </a:spcBef>
              <a:buFont typeface="Arial,Sans-Serif" panose="020B0604020202020204" pitchFamily="34" charset="0"/>
              <a:buChar char="•"/>
            </a:pPr>
            <a:r>
              <a:rPr lang="en-NZ" sz="4800" b="0">
                <a:solidFill>
                  <a:schemeClr val="bg1"/>
                </a:solidFill>
              </a:rPr>
              <a:t>Transfer of a Deed of Licence</a:t>
            </a:r>
            <a:r>
              <a:rPr lang="en-US" sz="4800" b="0">
                <a:solidFill>
                  <a:schemeClr val="bg1"/>
                </a:solidFill>
              </a:rPr>
              <a:t> </a:t>
            </a:r>
            <a:endParaRPr lang="en-US">
              <a:solidFill>
                <a:schemeClr val="bg1"/>
              </a:solidFill>
            </a:endParaRPr>
          </a:p>
          <a:p>
            <a:pPr marL="766445" indent="-753745" algn="l">
              <a:spcBef>
                <a:spcPts val="2050"/>
              </a:spcBef>
              <a:buFont typeface="Arial,Sans-Serif" panose="020B0604020202020204" pitchFamily="34" charset="0"/>
              <a:buChar char="•"/>
            </a:pPr>
            <a:r>
              <a:rPr lang="en-NZ" sz="4800" b="0">
                <a:solidFill>
                  <a:schemeClr val="bg1"/>
                </a:solidFill>
              </a:rPr>
              <a:t>Inspection programme </a:t>
            </a:r>
            <a:r>
              <a:rPr lang="en-US" sz="4800" b="0">
                <a:solidFill>
                  <a:schemeClr val="bg1"/>
                </a:solidFill>
              </a:rPr>
              <a:t> </a:t>
            </a:r>
          </a:p>
          <a:p>
            <a:pPr marL="766445" indent="-753745" algn="l">
              <a:spcBef>
                <a:spcPts val="2050"/>
              </a:spcBef>
              <a:buFont typeface="Arial,Sans-Serif" panose="020B0604020202020204" pitchFamily="34" charset="0"/>
              <a:buChar char="•"/>
            </a:pPr>
            <a:r>
              <a:rPr lang="en-NZ" sz="4800" b="0">
                <a:solidFill>
                  <a:schemeClr val="bg1"/>
                </a:solidFill>
              </a:rPr>
              <a:t>Project Group </a:t>
            </a:r>
            <a:r>
              <a:rPr lang="en-US" sz="4800" b="0">
                <a:solidFill>
                  <a:schemeClr val="bg1"/>
                </a:solidFill>
              </a:rPr>
              <a:t> </a:t>
            </a:r>
          </a:p>
          <a:p>
            <a:pPr marL="766445" indent="-753745" algn="l">
              <a:spcBef>
                <a:spcPts val="2050"/>
              </a:spcBef>
              <a:buFont typeface="Arial,Sans-Serif" panose="020B0604020202020204" pitchFamily="34" charset="0"/>
              <a:buChar char="•"/>
            </a:pPr>
            <a:r>
              <a:rPr lang="en-NZ" sz="4800" b="0">
                <a:solidFill>
                  <a:schemeClr val="bg1"/>
                </a:solidFill>
              </a:rPr>
              <a:t>Wastewater Pipeline funding</a:t>
            </a:r>
            <a:r>
              <a:rPr lang="en-US" sz="4800" b="0">
                <a:solidFill>
                  <a:schemeClr val="bg1"/>
                </a:solidFill>
              </a:rPr>
              <a:t> </a:t>
            </a:r>
          </a:p>
          <a:p>
            <a:pPr marL="766445" indent="-753745" algn="l">
              <a:spcBef>
                <a:spcPts val="2050"/>
              </a:spcBef>
              <a:buFont typeface="Arial,Sans-Serif" panose="020B0604020202020204" pitchFamily="34" charset="0"/>
              <a:buChar char="•"/>
            </a:pPr>
            <a:r>
              <a:rPr lang="en-NZ" sz="4800" b="0">
                <a:solidFill>
                  <a:schemeClr val="bg1"/>
                </a:solidFill>
              </a:rPr>
              <a:t>Bond</a:t>
            </a:r>
            <a:endParaRPr lang="en-US" sz="4800" b="0">
              <a:solidFill>
                <a:schemeClr val="bg1"/>
              </a:solidFill>
            </a:endParaRPr>
          </a:p>
          <a:p>
            <a:pPr marL="534670" indent="-534670" algn="l">
              <a:buFont typeface="Arial" panose="020B0604020202020204" pitchFamily="34" charset="0"/>
              <a:buChar char="•"/>
            </a:pPr>
            <a:endParaRPr lang="en-NZ" sz="4800" i="0">
              <a:solidFill>
                <a:schemeClr val="bg1"/>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43250" y="10257651"/>
            <a:ext cx="3382217" cy="564257"/>
          </a:xfrm>
          <a:prstGeom prst="rect">
            <a:avLst/>
          </a:prstGeom>
        </p:spPr>
        <p:txBody>
          <a:bodyPr vert="horz" wrap="square" lIns="0" tIns="86360" rIns="0" bIns="0" rtlCol="0">
            <a:spAutoFit/>
          </a:bodyPr>
          <a:lstStyle/>
          <a:p>
            <a:pPr marR="5080" algn="r">
              <a:lnSpc>
                <a:spcPct val="100000"/>
              </a:lnSpc>
              <a:spcBef>
                <a:spcPts val="680"/>
              </a:spcBef>
            </a:pPr>
            <a:r>
              <a:rPr sz="1300" b="1" spc="145">
                <a:latin typeface="Arial"/>
                <a:cs typeface="Arial"/>
              </a:rPr>
              <a:t>UPPER</a:t>
            </a:r>
            <a:r>
              <a:rPr lang="en-NZ" sz="1300" b="1" spc="330">
                <a:latin typeface="Arial"/>
                <a:cs typeface="Arial"/>
              </a:rPr>
              <a:t> </a:t>
            </a:r>
            <a:r>
              <a:rPr sz="1300" b="1" spc="140">
                <a:latin typeface="Arial"/>
                <a:cs typeface="Arial"/>
              </a:rPr>
              <a:t>SELWYN</a:t>
            </a:r>
            <a:r>
              <a:rPr lang="en-NZ" sz="1300" b="1" spc="330">
                <a:latin typeface="Arial"/>
                <a:cs typeface="Arial"/>
              </a:rPr>
              <a:t> </a:t>
            </a:r>
            <a:r>
              <a:rPr sz="1300" b="1" spc="120">
                <a:latin typeface="Arial"/>
                <a:cs typeface="Arial"/>
              </a:rPr>
              <a:t>HUTS </a:t>
            </a:r>
            <a:endParaRPr sz="1300">
              <a:latin typeface="Arial"/>
              <a:cs typeface="Arial"/>
            </a:endParaRPr>
          </a:p>
          <a:p>
            <a:pPr marR="24130" algn="r">
              <a:lnSpc>
                <a:spcPct val="100000"/>
              </a:lnSpc>
              <a:spcBef>
                <a:spcPts val="580"/>
              </a:spcBef>
              <a:tabLst>
                <a:tab pos="1849120" algn="l"/>
              </a:tabLst>
            </a:pPr>
            <a:r>
              <a:rPr sz="1300" spc="150">
                <a:latin typeface="Arial"/>
                <a:cs typeface="Arial"/>
              </a:rPr>
              <a:t>PUBLIC</a:t>
            </a:r>
            <a:r>
              <a:rPr lang="en-NZ" sz="1300" spc="330">
                <a:latin typeface="Arial"/>
                <a:cs typeface="Arial"/>
              </a:rPr>
              <a:t> </a:t>
            </a:r>
            <a:r>
              <a:rPr sz="1300" spc="145">
                <a:latin typeface="Arial"/>
                <a:cs typeface="Arial"/>
              </a:rPr>
              <a:t>MEETING</a:t>
            </a:r>
            <a:r>
              <a:rPr lang="en-NZ" sz="1300">
                <a:latin typeface="Arial"/>
                <a:cs typeface="Arial"/>
              </a:rPr>
              <a:t> </a:t>
            </a:r>
            <a:r>
              <a:rPr lang="en-NZ" sz="1300" spc="70">
                <a:latin typeface="Arial"/>
                <a:cs typeface="Arial"/>
              </a:rPr>
              <a:t>23</a:t>
            </a:r>
            <a:r>
              <a:rPr sz="1300" spc="290">
                <a:latin typeface="Arial"/>
                <a:cs typeface="Arial"/>
              </a:rPr>
              <a:t> </a:t>
            </a:r>
            <a:r>
              <a:rPr lang="en-NZ" sz="1300" spc="290">
                <a:latin typeface="Arial"/>
                <a:cs typeface="Arial"/>
              </a:rPr>
              <a:t>A</a:t>
            </a:r>
            <a:r>
              <a:rPr lang="en-NZ" sz="1300" spc="125">
                <a:latin typeface="Arial"/>
                <a:cs typeface="Arial"/>
              </a:rPr>
              <a:t>PRIL</a:t>
            </a:r>
            <a:r>
              <a:rPr lang="en-NZ" sz="1300" spc="290">
                <a:latin typeface="Arial"/>
                <a:cs typeface="Arial"/>
              </a:rPr>
              <a:t> </a:t>
            </a:r>
            <a:r>
              <a:rPr sz="1300" spc="45">
                <a:latin typeface="Arial"/>
                <a:cs typeface="Arial"/>
              </a:rPr>
              <a:t>24</a:t>
            </a:r>
            <a:endParaRPr sz="1300">
              <a:latin typeface="Arial"/>
              <a:cs typeface="Arial"/>
            </a:endParaRPr>
          </a:p>
        </p:txBody>
      </p:sp>
      <p:sp>
        <p:nvSpPr>
          <p:cNvPr id="3" name="object 3"/>
          <p:cNvSpPr txBox="1">
            <a:spLocks noGrp="1"/>
          </p:cNvSpPr>
          <p:nvPr>
            <p:ph type="title"/>
          </p:nvPr>
        </p:nvSpPr>
        <p:spPr>
          <a:xfrm>
            <a:off x="374650" y="1084300"/>
            <a:ext cx="12801600" cy="1477969"/>
          </a:xfrm>
          <a:prstGeom prst="rect">
            <a:avLst/>
          </a:prstGeom>
        </p:spPr>
        <p:txBody>
          <a:bodyPr vert="horz" wrap="square" lIns="0" tIns="244475" rIns="0" bIns="0" rtlCol="0">
            <a:spAutoFit/>
          </a:bodyPr>
          <a:lstStyle/>
          <a:p>
            <a:pPr marL="12700" marR="5080">
              <a:lnSpc>
                <a:spcPts val="9550"/>
              </a:lnSpc>
              <a:spcBef>
                <a:spcPts val="1925"/>
              </a:spcBef>
            </a:pPr>
            <a:r>
              <a:rPr lang="en-NZ"/>
              <a:t>Revised timeline</a:t>
            </a:r>
            <a:endParaRPr spc="-10"/>
          </a:p>
        </p:txBody>
      </p:sp>
      <p:pic>
        <p:nvPicPr>
          <p:cNvPr id="6" name="Picture 5" descr="A diagram of a graph&#10;&#10;Description automatically generated">
            <a:extLst>
              <a:ext uri="{FF2B5EF4-FFF2-40B4-BE49-F238E27FC236}">
                <a16:creationId xmlns:a16="http://schemas.microsoft.com/office/drawing/2014/main" id="{B6C3B0D4-BE8B-B3A6-126E-AF5F7F95A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0075"/>
            <a:ext cx="20104100" cy="6075458"/>
          </a:xfrm>
          <a:prstGeom prst="rect">
            <a:avLst/>
          </a:prstGeom>
        </p:spPr>
      </p:pic>
    </p:spTree>
    <p:extLst>
      <p:ext uri="{BB962C8B-B14F-4D97-AF65-F5344CB8AC3E}">
        <p14:creationId xmlns:p14="http://schemas.microsoft.com/office/powerpoint/2010/main" val="97038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1450" y="1073829"/>
            <a:ext cx="14499399" cy="1477969"/>
          </a:xfrm>
          <a:prstGeom prst="rect">
            <a:avLst/>
          </a:prstGeom>
        </p:spPr>
        <p:txBody>
          <a:bodyPr vert="horz" wrap="square" lIns="0" tIns="193675" rIns="0" bIns="0" rtlCol="0">
            <a:spAutoFit/>
          </a:bodyPr>
          <a:lstStyle/>
          <a:p>
            <a:pPr marL="12700" marR="5080">
              <a:lnSpc>
                <a:spcPts val="10040"/>
              </a:lnSpc>
              <a:spcBef>
                <a:spcPts val="1525"/>
              </a:spcBef>
            </a:pPr>
            <a:r>
              <a:rPr lang="en-NZ"/>
              <a:t>Key recommendations</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91450" y="3140075"/>
            <a:ext cx="14347000" cy="6094166"/>
          </a:xfrm>
          <a:prstGeom prst="rect">
            <a:avLst/>
          </a:prstGeom>
          <a:noFill/>
        </p:spPr>
        <p:txBody>
          <a:bodyPr wrap="square" lIns="91440" tIns="45720" rIns="91440" bIns="45720" rtlCol="0" anchor="t">
            <a:noAutofit/>
          </a:bodyPr>
          <a:lstStyle/>
          <a:p>
            <a:pPr marL="12700" algn="l" rtl="0" fontAlgn="base">
              <a:spcBef>
                <a:spcPts val="2050"/>
              </a:spcBef>
              <a:tabLst>
                <a:tab pos="766445" algn="l"/>
              </a:tabLst>
            </a:pPr>
            <a:r>
              <a:rPr lang="en-NZ" sz="7200" b="1">
                <a:latin typeface="Arial"/>
                <a:cs typeface="Arial"/>
              </a:rPr>
              <a:t>Transfer of a DOL </a:t>
            </a:r>
            <a:r>
              <a:rPr lang="en-US" sz="8000" b="1">
                <a:latin typeface="Arial"/>
                <a:cs typeface="Arial"/>
              </a:rPr>
              <a:t>​</a:t>
            </a:r>
          </a:p>
          <a:p>
            <a:pPr algn="l" rtl="0" fontAlgn="base"/>
            <a:r>
              <a:rPr lang="en-NZ" sz="1800" b="0" i="0">
                <a:solidFill>
                  <a:srgbClr val="000000"/>
                </a:solidFill>
                <a:effectLst/>
                <a:latin typeface="Corbel"/>
              </a:rPr>
              <a:t>​</a:t>
            </a:r>
            <a:endParaRPr lang="en-NZ" sz="4800" b="0" i="0">
              <a:solidFill>
                <a:srgbClr val="000000"/>
              </a:solidFill>
              <a:effectLst/>
              <a:latin typeface="Corbel"/>
            </a:endParaRPr>
          </a:p>
          <a:p>
            <a:pPr marL="766445" indent="-753745" algn="l" rtl="0" fontAlgn="base">
              <a:spcBef>
                <a:spcPts val="2050"/>
              </a:spcBef>
              <a:buFont typeface="Arial" panose="020B0604020202020204" pitchFamily="34" charset="0"/>
              <a:buChar char="•"/>
              <a:tabLst>
                <a:tab pos="766445" algn="l"/>
              </a:tabLst>
            </a:pPr>
            <a:r>
              <a:rPr lang="en-NZ" sz="4800">
                <a:latin typeface="Arial"/>
                <a:cs typeface="Arial"/>
              </a:rPr>
              <a:t>Transfer of a DOL </a:t>
            </a:r>
            <a:endParaRPr lang="en-US" sz="4800">
              <a:latin typeface="Arial"/>
              <a:cs typeface="Arial"/>
            </a:endParaRPr>
          </a:p>
          <a:p>
            <a:pPr marL="1250950" indent="-448945" algn="l" rtl="0" fontAlgn="base">
              <a:spcBef>
                <a:spcPts val="2050"/>
              </a:spcBef>
              <a:tabLst>
                <a:tab pos="1171575" algn="l"/>
              </a:tabLst>
            </a:pPr>
            <a:r>
              <a:rPr lang="en-NZ" sz="4800">
                <a:latin typeface="Arial"/>
                <a:cs typeface="Arial"/>
              </a:rPr>
              <a:t>- Up to 1 Oct 2034, any person. </a:t>
            </a:r>
            <a:r>
              <a:rPr lang="en-US" sz="4800">
                <a:latin typeface="Arial"/>
                <a:cs typeface="Arial"/>
              </a:rPr>
              <a:t>​</a:t>
            </a:r>
          </a:p>
          <a:p>
            <a:pPr marL="1250950" indent="-448945" algn="l" rtl="0" fontAlgn="base">
              <a:spcBef>
                <a:spcPts val="2050"/>
              </a:spcBef>
              <a:tabLst>
                <a:tab pos="1171575" algn="l"/>
              </a:tabLst>
            </a:pPr>
            <a:r>
              <a:rPr lang="en-NZ" sz="4800">
                <a:latin typeface="Arial"/>
                <a:cs typeface="Arial"/>
              </a:rPr>
              <a:t>- After 1 Oct 2034 identified persons</a:t>
            </a:r>
            <a:endParaRPr lang="en-US" sz="4800">
              <a:latin typeface="Arial"/>
              <a:cs typeface="Arial"/>
            </a:endParaRPr>
          </a:p>
          <a:p>
            <a:endParaRPr lang="en-NZ"/>
          </a:p>
        </p:txBody>
      </p:sp>
    </p:spTree>
    <p:extLst>
      <p:ext uri="{BB962C8B-B14F-4D97-AF65-F5344CB8AC3E}">
        <p14:creationId xmlns:p14="http://schemas.microsoft.com/office/powerpoint/2010/main" val="48941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1450" y="1073829"/>
            <a:ext cx="14499399" cy="1477969"/>
          </a:xfrm>
          <a:prstGeom prst="rect">
            <a:avLst/>
          </a:prstGeom>
        </p:spPr>
        <p:txBody>
          <a:bodyPr vert="horz" wrap="square" lIns="0" tIns="193675" rIns="0" bIns="0" rtlCol="0">
            <a:spAutoFit/>
          </a:bodyPr>
          <a:lstStyle/>
          <a:p>
            <a:pPr marL="12700" marR="5080">
              <a:lnSpc>
                <a:spcPts val="10040"/>
              </a:lnSpc>
              <a:spcBef>
                <a:spcPts val="1525"/>
              </a:spcBef>
            </a:pPr>
            <a:r>
              <a:rPr lang="en-NZ"/>
              <a:t>Key recommendations</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91450" y="3140075"/>
            <a:ext cx="14804200" cy="6094166"/>
          </a:xfrm>
          <a:prstGeom prst="rect">
            <a:avLst/>
          </a:prstGeom>
          <a:noFill/>
        </p:spPr>
        <p:txBody>
          <a:bodyPr wrap="square" lIns="91440" tIns="45720" rIns="91440" bIns="45720" rtlCol="0" anchor="t">
            <a:noAutofit/>
          </a:bodyPr>
          <a:lstStyle/>
          <a:p>
            <a:pPr marL="12700" algn="l" rtl="0" fontAlgn="base">
              <a:spcBef>
                <a:spcPts val="2050"/>
              </a:spcBef>
              <a:tabLst>
                <a:tab pos="766445" algn="l"/>
              </a:tabLst>
            </a:pPr>
            <a:r>
              <a:rPr lang="en-NZ" sz="7200" b="1">
                <a:latin typeface="Arial"/>
                <a:cs typeface="Arial"/>
              </a:rPr>
              <a:t>Inspection programme</a:t>
            </a:r>
            <a:r>
              <a:rPr lang="en-US" sz="8000" b="1">
                <a:latin typeface="Arial"/>
                <a:cs typeface="Arial"/>
              </a:rPr>
              <a:t>​</a:t>
            </a:r>
          </a:p>
          <a:p>
            <a:pPr algn="l" rtl="0" fontAlgn="base"/>
            <a:r>
              <a:rPr lang="en-NZ" sz="1800" b="0" i="0">
                <a:solidFill>
                  <a:srgbClr val="000000"/>
                </a:solidFill>
                <a:effectLst/>
                <a:latin typeface="Corbel"/>
              </a:rPr>
              <a:t>​</a:t>
            </a:r>
            <a:endParaRPr lang="en-NZ" sz="4800" b="0" i="0">
              <a:solidFill>
                <a:srgbClr val="000000"/>
              </a:solidFill>
              <a:effectLst/>
              <a:latin typeface="Corbel"/>
            </a:endParaRPr>
          </a:p>
          <a:p>
            <a:pPr marL="766445" indent="-753745" algn="l" rtl="0" fontAlgn="base">
              <a:spcBef>
                <a:spcPts val="2050"/>
              </a:spcBef>
              <a:buFont typeface="Arial" panose="020B0604020202020204" pitchFamily="34" charset="0"/>
              <a:buChar char="•"/>
              <a:tabLst>
                <a:tab pos="766445" algn="l"/>
              </a:tabLst>
            </a:pPr>
            <a:r>
              <a:rPr lang="en-NZ" sz="4800">
                <a:latin typeface="Arial"/>
                <a:cs typeface="Arial"/>
              </a:rPr>
              <a:t>We should not need to come into your home but want to see your lot</a:t>
            </a:r>
            <a:r>
              <a:rPr lang="en-US" sz="4800">
                <a:latin typeface="Arial"/>
                <a:cs typeface="Arial"/>
              </a:rPr>
              <a:t>​</a:t>
            </a:r>
          </a:p>
          <a:p>
            <a:pPr marL="766445" indent="-753745" algn="l" rtl="0" fontAlgn="base">
              <a:spcBef>
                <a:spcPts val="2050"/>
              </a:spcBef>
              <a:buFont typeface="Arial" panose="020B0604020202020204" pitchFamily="34" charset="0"/>
              <a:buChar char="•"/>
              <a:tabLst>
                <a:tab pos="766445" algn="l"/>
              </a:tabLst>
            </a:pPr>
            <a:r>
              <a:rPr lang="en-NZ" sz="4800">
                <a:latin typeface="Arial"/>
                <a:cs typeface="Arial"/>
              </a:rPr>
              <a:t>Duty to carry out certain functions under legislation and SDC polices</a:t>
            </a:r>
            <a:endParaRPr lang="en-US" sz="4800">
              <a:latin typeface="Arial"/>
              <a:cs typeface="Arial"/>
            </a:endParaRPr>
          </a:p>
          <a:p>
            <a:pPr marL="766445" indent="-753745" algn="l" rtl="0" fontAlgn="base">
              <a:spcBef>
                <a:spcPts val="2050"/>
              </a:spcBef>
              <a:buFont typeface="Arial" panose="020B0604020202020204" pitchFamily="34" charset="0"/>
              <a:buChar char="•"/>
              <a:tabLst>
                <a:tab pos="766445" algn="l"/>
              </a:tabLst>
            </a:pPr>
            <a:r>
              <a:rPr lang="en-NZ" sz="4800">
                <a:latin typeface="Arial"/>
                <a:cs typeface="Arial"/>
              </a:rPr>
              <a:t>SDC do not fully understand the risks for residents</a:t>
            </a:r>
            <a:endParaRPr lang="en-US" sz="4800">
              <a:latin typeface="Arial"/>
              <a:cs typeface="Arial"/>
            </a:endParaRPr>
          </a:p>
          <a:p>
            <a:pPr marL="766445" indent="-753745" algn="l" rtl="0" fontAlgn="base">
              <a:spcBef>
                <a:spcPts val="2050"/>
              </a:spcBef>
              <a:buFont typeface="Arial" panose="020B0604020202020204" pitchFamily="34" charset="0"/>
              <a:buChar char="•"/>
              <a:tabLst>
                <a:tab pos="766445" algn="l"/>
              </a:tabLst>
            </a:pPr>
            <a:r>
              <a:rPr lang="en-NZ" sz="4800">
                <a:latin typeface="Arial"/>
                <a:cs typeface="Arial"/>
              </a:rPr>
              <a:t>Identified issues resolved together</a:t>
            </a:r>
            <a:endParaRPr lang="en-US" sz="4800">
              <a:latin typeface="Arial"/>
              <a:cs typeface="Arial"/>
            </a:endParaRPr>
          </a:p>
          <a:p>
            <a:endParaRPr lang="en-NZ"/>
          </a:p>
        </p:txBody>
      </p:sp>
    </p:spTree>
    <p:extLst>
      <p:ext uri="{BB962C8B-B14F-4D97-AF65-F5344CB8AC3E}">
        <p14:creationId xmlns:p14="http://schemas.microsoft.com/office/powerpoint/2010/main" val="411777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1450" y="1073829"/>
            <a:ext cx="14499399" cy="1477969"/>
          </a:xfrm>
          <a:prstGeom prst="rect">
            <a:avLst/>
          </a:prstGeom>
        </p:spPr>
        <p:txBody>
          <a:bodyPr vert="horz" wrap="square" lIns="0" tIns="193675" rIns="0" bIns="0" rtlCol="0">
            <a:spAutoFit/>
          </a:bodyPr>
          <a:lstStyle/>
          <a:p>
            <a:pPr marL="12700" marR="5080">
              <a:lnSpc>
                <a:spcPts val="10040"/>
              </a:lnSpc>
              <a:spcBef>
                <a:spcPts val="1525"/>
              </a:spcBef>
            </a:pPr>
            <a:r>
              <a:rPr lang="en-NZ"/>
              <a:t>Key recommendations</a:t>
            </a:r>
            <a:endParaRPr spc="-20"/>
          </a:p>
        </p:txBody>
      </p:sp>
      <p:sp>
        <p:nvSpPr>
          <p:cNvPr id="5" name="object 5"/>
          <p:cNvSpPr txBox="1">
            <a:spLocks noGrp="1"/>
          </p:cNvSpPr>
          <p:nvPr>
            <p:ph type="ftr" sz="quarter" idx="5"/>
          </p:nvPr>
        </p:nvSpPr>
        <p:spPr>
          <a:xfrm>
            <a:off x="15690850" y="10344722"/>
            <a:ext cx="3534617" cy="477054"/>
          </a:xfrm>
          <a:prstGeom prst="rect">
            <a:avLst/>
          </a:prstGeom>
        </p:spPr>
        <p:txBody>
          <a:bodyPr vert="horz" wrap="square" lIns="0" tIns="0" rIns="0" bIns="0" rtlCol="0">
            <a:spAutoFit/>
          </a:bodyPr>
          <a:lstStyle/>
          <a:p>
            <a:pPr marR="5080" algn="r">
              <a:lnSpc>
                <a:spcPct val="100000"/>
              </a:lnSpc>
              <a:spcBef>
                <a:spcPts val="680"/>
              </a:spcBef>
            </a:pPr>
            <a:r>
              <a:rPr lang="en-NZ" sz="1300" b="1" spc="145">
                <a:latin typeface="Arial"/>
                <a:cs typeface="Arial"/>
              </a:rPr>
              <a:t>UPPER</a:t>
            </a:r>
            <a:r>
              <a:rPr lang="en-NZ" sz="1300" b="1" spc="330">
                <a:latin typeface="Arial"/>
                <a:cs typeface="Arial"/>
              </a:rPr>
              <a:t> </a:t>
            </a:r>
            <a:r>
              <a:rPr lang="en-NZ" sz="1300" b="1" spc="140">
                <a:latin typeface="Arial"/>
                <a:cs typeface="Arial"/>
              </a:rPr>
              <a:t>SELWYN</a:t>
            </a:r>
            <a:r>
              <a:rPr lang="en-NZ" sz="1300" b="1" spc="330">
                <a:latin typeface="Arial"/>
                <a:cs typeface="Arial"/>
              </a:rPr>
              <a:t> </a:t>
            </a:r>
            <a:r>
              <a:rPr lang="en-NZ" sz="1300" b="1" spc="120">
                <a:latin typeface="Arial"/>
                <a:cs typeface="Arial"/>
              </a:rPr>
              <a:t>HUTS </a:t>
            </a:r>
            <a:endParaRPr lang="en-NZ" sz="1300">
              <a:latin typeface="Arial"/>
              <a:cs typeface="Arial"/>
            </a:endParaRPr>
          </a:p>
          <a:p>
            <a:pPr marR="24130" algn="r">
              <a:lnSpc>
                <a:spcPct val="100000"/>
              </a:lnSpc>
              <a:spcBef>
                <a:spcPts val="580"/>
              </a:spcBef>
              <a:tabLst>
                <a:tab pos="1849120" algn="l"/>
              </a:tabLst>
            </a:pPr>
            <a:r>
              <a:rPr lang="en-NZ" sz="1300" spc="150">
                <a:latin typeface="Arial"/>
                <a:cs typeface="Arial"/>
              </a:rPr>
              <a:t>PUBLIC</a:t>
            </a:r>
            <a:r>
              <a:rPr lang="en-NZ" sz="1300" spc="330">
                <a:latin typeface="Arial"/>
                <a:cs typeface="Arial"/>
              </a:rPr>
              <a:t> </a:t>
            </a:r>
            <a:r>
              <a:rPr lang="en-NZ" sz="1300" spc="145">
                <a:latin typeface="Arial"/>
                <a:cs typeface="Arial"/>
              </a:rPr>
              <a:t>MEETING</a:t>
            </a:r>
            <a:r>
              <a:rPr lang="en-NZ" sz="1300">
                <a:latin typeface="Arial"/>
                <a:cs typeface="Arial"/>
              </a:rPr>
              <a:t> </a:t>
            </a:r>
            <a:r>
              <a:rPr lang="en-NZ" sz="1300" spc="70">
                <a:latin typeface="Arial"/>
                <a:cs typeface="Arial"/>
              </a:rPr>
              <a:t>23</a:t>
            </a:r>
            <a:r>
              <a:rPr lang="en-NZ" sz="1300" spc="290">
                <a:latin typeface="Arial"/>
                <a:cs typeface="Arial"/>
              </a:rPr>
              <a:t> A</a:t>
            </a:r>
            <a:r>
              <a:rPr lang="en-NZ" sz="1300" spc="125">
                <a:latin typeface="Arial"/>
                <a:cs typeface="Arial"/>
              </a:rPr>
              <a:t>PRIL</a:t>
            </a:r>
            <a:r>
              <a:rPr lang="en-NZ" sz="1300" spc="290">
                <a:latin typeface="Arial"/>
                <a:cs typeface="Arial"/>
              </a:rPr>
              <a:t> </a:t>
            </a:r>
            <a:r>
              <a:rPr lang="en-NZ" sz="1300" spc="45">
                <a:latin typeface="Arial"/>
                <a:cs typeface="Arial"/>
              </a:rPr>
              <a:t>24</a:t>
            </a:r>
            <a:endParaRPr lang="en-NZ" sz="1300">
              <a:latin typeface="Arial"/>
              <a:cs typeface="Arial"/>
            </a:endParaRPr>
          </a:p>
        </p:txBody>
      </p:sp>
      <p:sp>
        <p:nvSpPr>
          <p:cNvPr id="6" name="TextBox 5">
            <a:extLst>
              <a:ext uri="{FF2B5EF4-FFF2-40B4-BE49-F238E27FC236}">
                <a16:creationId xmlns:a16="http://schemas.microsoft.com/office/drawing/2014/main" id="{04051456-7AB6-4C62-E726-A4D2D2BAF33B}"/>
              </a:ext>
            </a:extLst>
          </p:cNvPr>
          <p:cNvSpPr txBox="1"/>
          <p:nvPr/>
        </p:nvSpPr>
        <p:spPr>
          <a:xfrm>
            <a:off x="1191449" y="3140075"/>
            <a:ext cx="18034017" cy="6094166"/>
          </a:xfrm>
          <a:prstGeom prst="rect">
            <a:avLst/>
          </a:prstGeom>
          <a:noFill/>
        </p:spPr>
        <p:txBody>
          <a:bodyPr wrap="square" lIns="91440" tIns="45720" rIns="91440" bIns="45720" rtlCol="0" anchor="t">
            <a:noAutofit/>
          </a:bodyPr>
          <a:lstStyle/>
          <a:p>
            <a:pPr marL="12700" algn="l" rtl="0" fontAlgn="base">
              <a:spcBef>
                <a:spcPts val="2050"/>
              </a:spcBef>
              <a:tabLst>
                <a:tab pos="766445" algn="l"/>
              </a:tabLst>
            </a:pPr>
            <a:r>
              <a:rPr lang="en-US" sz="5400" b="1">
                <a:latin typeface="Arial"/>
                <a:cs typeface="Arial"/>
              </a:rPr>
              <a:t>Project Group</a:t>
            </a:r>
          </a:p>
          <a:p>
            <a:pPr algn="l" rtl="0" fontAlgn="base"/>
            <a:r>
              <a:rPr lang="en-NZ" sz="1800" b="0" i="0">
                <a:solidFill>
                  <a:srgbClr val="000000"/>
                </a:solidFill>
                <a:effectLst/>
                <a:latin typeface="Corbel"/>
              </a:rPr>
              <a:t>​</a:t>
            </a:r>
            <a:endParaRPr lang="en-NZ" sz="4800" b="0" i="0">
              <a:solidFill>
                <a:srgbClr val="000000"/>
              </a:solidFill>
              <a:effectLst/>
              <a:latin typeface="Corbel"/>
            </a:endParaRPr>
          </a:p>
          <a:p>
            <a:pPr marL="766445" indent="-753745" algn="l" rtl="0" fontAlgn="base">
              <a:spcBef>
                <a:spcPts val="2050"/>
              </a:spcBef>
              <a:buFont typeface="Arial" panose="020B0604020202020204" pitchFamily="34" charset="0"/>
              <a:buChar char="•"/>
              <a:tabLst>
                <a:tab pos="766445" algn="l"/>
              </a:tabLst>
            </a:pPr>
            <a:r>
              <a:rPr lang="en-NZ" sz="4800">
                <a:latin typeface="Arial"/>
                <a:cs typeface="Arial"/>
              </a:rPr>
              <a:t>Project Group to be established</a:t>
            </a:r>
            <a:r>
              <a:rPr lang="en-US" sz="4800">
                <a:latin typeface="Arial"/>
                <a:cs typeface="Arial"/>
              </a:rPr>
              <a:t>​</a:t>
            </a:r>
          </a:p>
          <a:p>
            <a:pPr marL="766445" indent="-753745" algn="l" rtl="0" fontAlgn="base">
              <a:spcBef>
                <a:spcPts val="2050"/>
              </a:spcBef>
              <a:buFont typeface="Arial" panose="020B0604020202020204" pitchFamily="34" charset="0"/>
              <a:buChar char="•"/>
              <a:tabLst>
                <a:tab pos="766445" algn="l"/>
              </a:tabLst>
            </a:pPr>
            <a:r>
              <a:rPr lang="en-NZ" sz="4800">
                <a:latin typeface="Arial"/>
                <a:cs typeface="Arial"/>
              </a:rPr>
              <a:t>Collaborative team developed to support </a:t>
            </a:r>
            <a:r>
              <a:rPr lang="en-NZ" sz="4800"/>
              <a:t>the huts community over the next 15 years</a:t>
            </a:r>
            <a:endParaRPr lang="en-US" sz="4800">
              <a:latin typeface="Arial"/>
              <a:cs typeface="Arial"/>
            </a:endParaRPr>
          </a:p>
          <a:p>
            <a:pPr marL="766445" indent="-753745" algn="l">
              <a:spcBef>
                <a:spcPts val="2050"/>
              </a:spcBef>
              <a:buFont typeface="Arial" panose="020B0604020202020204" pitchFamily="34" charset="0"/>
              <a:buChar char="•"/>
              <a:tabLst>
                <a:tab pos="766445" algn="l"/>
              </a:tabLst>
            </a:pPr>
            <a:r>
              <a:rPr lang="en-NZ" sz="4800"/>
              <a:t>Hut owners are integral to this Group.</a:t>
            </a:r>
          </a:p>
          <a:p>
            <a:pPr marL="766445" indent="-753745" algn="l">
              <a:spcBef>
                <a:spcPts val="2050"/>
              </a:spcBef>
              <a:buFont typeface="Arial" panose="020B0604020202020204" pitchFamily="34" charset="0"/>
              <a:buChar char="•"/>
              <a:tabLst>
                <a:tab pos="766445" algn="l"/>
              </a:tabLst>
            </a:pPr>
            <a:endParaRPr lang="en-NZ" sz="4800"/>
          </a:p>
          <a:p>
            <a:pPr marL="12700" algn="l">
              <a:spcBef>
                <a:spcPts val="2050"/>
              </a:spcBef>
            </a:pPr>
            <a:endParaRPr lang="en-NZ" sz="4800">
              <a:latin typeface="Arial"/>
              <a:cs typeface="Arial"/>
            </a:endParaRPr>
          </a:p>
          <a:p>
            <a:endParaRPr lang="en-NZ"/>
          </a:p>
        </p:txBody>
      </p:sp>
    </p:spTree>
    <p:extLst>
      <p:ext uri="{BB962C8B-B14F-4D97-AF65-F5344CB8AC3E}">
        <p14:creationId xmlns:p14="http://schemas.microsoft.com/office/powerpoint/2010/main" val="3554457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Document" ma:contentTypeID="0x010100D2A3228A2CD38146980AD02FAC0CC9AC" ma:contentTypeVersion="113" ma:contentTypeDescription="Create a new document." ma:contentTypeScope="" ma:versionID="fa181fc329f235e3b87601aef280dbe0">
  <xsd:schema xmlns:xsd="http://www.w3.org/2001/XMLSchema" xmlns:xs="http://www.w3.org/2001/XMLSchema" xmlns:p="http://schemas.microsoft.com/office/2006/metadata/properties" xmlns:ns1="http://schemas.microsoft.com/sharepoint/v3" xmlns:ns2="0b2bd462-1ee0-43cd-8080-337ee526a5be" xmlns:ns3="4f9c820c-e7e2-444d-97ee-45f2b3485c1d" xmlns:ns4="15ffb055-6eb4-45a1-bc20-bf2ac0d420da" xmlns:ns5="725c79e5-42ce-4aa0-ac78-b6418001f0d2" xmlns:ns6="c91a514c-9034-4fa3-897a-8352025b26ed" xmlns:ns7="cdedb0cc-52e9-4112-9809-155c1ad862d4" xmlns:ns8="ef1d08af-5c3f-4f1c-b150-304fdffbf9d3" xmlns:ns9="89d4b2d9-a27c-485e-b970-ff89cf6a2f75" targetNamespace="http://schemas.microsoft.com/office/2006/metadata/properties" ma:root="true" ma:fieldsID="d8c4ab656b3b8a819a8203b599eabfd1" ns1:_="" ns2:_="" ns3:_="" ns4:_="" ns5:_="" ns6:_="" ns7:_="" ns8:_="" ns9:_="">
    <xsd:import namespace="http://schemas.microsoft.com/sharepoint/v3"/>
    <xsd:import namespace="0b2bd462-1ee0-43cd-8080-337ee526a5be"/>
    <xsd:import namespace="4f9c820c-e7e2-444d-97ee-45f2b3485c1d"/>
    <xsd:import namespace="15ffb055-6eb4-45a1-bc20-bf2ac0d420da"/>
    <xsd:import namespace="725c79e5-42ce-4aa0-ac78-b6418001f0d2"/>
    <xsd:import namespace="c91a514c-9034-4fa3-897a-8352025b26ed"/>
    <xsd:import namespace="cdedb0cc-52e9-4112-9809-155c1ad862d4"/>
    <xsd:import namespace="ef1d08af-5c3f-4f1c-b150-304fdffbf9d3"/>
    <xsd:import namespace="89d4b2d9-a27c-485e-b970-ff89cf6a2f75"/>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7:SetLabel" minOccurs="0"/>
                <xsd:element ref="ns7:OverrideLabel" minOccurs="0"/>
                <xsd:element ref="ns1:_ExtendedDescription" minOccurs="0"/>
                <xsd:element ref="ns8:PhysicalLocation" minOccurs="0"/>
                <xsd:element ref="ns8:RecordID" minOccurs="0"/>
                <xsd:element ref="ns8:URL" minOccurs="0"/>
                <xsd:element ref="ns8:CC" minOccurs="0"/>
                <xsd:element ref="ns9:zLegacy" minOccurs="0"/>
                <xsd:element ref="ns9:zLegacyJSON" minOccurs="0"/>
                <xsd:element ref="ns9:zMigrationID" minOccurs="0"/>
                <xsd:element ref="ns9:SharedWithUsers" minOccurs="0"/>
                <xsd:element ref="ns9:MediaServiceMetadata" minOccurs="0"/>
                <xsd:element ref="ns9:MediaServiceFastMetadata" minOccurs="0"/>
                <xsd:element ref="ns9:MediaServiceDateTaken" minOccurs="0"/>
                <xsd:element ref="ns9:MediaLengthInSeconds" minOccurs="0"/>
                <xsd:element ref="ns9:lcf76f155ced4ddcb4097134ff3c332f" minOccurs="0"/>
                <xsd:element ref="ns2:TaxCatchAll" minOccurs="0"/>
                <xsd:element ref="ns9:MediaServiceGenerationTime" minOccurs="0"/>
                <xsd:element ref="ns9:MediaServiceEventHashCode" minOccurs="0"/>
                <xsd:element ref="ns9:MediaServiceOCR" minOccurs="0"/>
                <xsd:element ref="ns9:MediaServiceObjectDetectorVersions" minOccurs="0"/>
                <xsd:element ref="ns9:MediaServiceSearchProperties" minOccurs="0"/>
                <xsd:element ref="ns9: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45" nillable="true" ma:displayName="Description" ma:internalName="_Extended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2bd462-1ee0-43cd-8080-337ee526a5b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60" nillable="true" ma:displayName="Taxonomy Catch All Column" ma:hidden="true" ma:list="{10eee887-a802-434a-8abf-f9f7f27d935d}" ma:internalName="TaxCatchAll" ma:showField="CatchAllData" ma:web="0b2bd462-1ee0-43cd-8080-337ee526a5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MO, Filenote, Email"/>
          <xsd:enumeration value="MODEL, Calculation, Working"/>
          <xsd:enumeration value="PHOTO, Image or Multi-media"/>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Case" ma:index="16" nillable="true" ma:displayName="Case" ma:default="NA" ma:hidden="true" ma:internalName="Case" ma:readOnly="false">
      <xsd:simpleType>
        <xsd:restriction base="dms:Text">
          <xsd:maxLength value="255"/>
        </xsd:restriction>
      </xsd:simpleType>
    </xsd:element>
    <xsd:element name="RelatedPeople" ma:index="17"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8" nillable="true" ma:displayName="Category 1" ma:default="NA" ma:hidden="true" ma:internalName="CategoryName" ma:readOnly="false">
      <xsd:simpleType>
        <xsd:restriction base="dms:Text">
          <xsd:maxLength value="255"/>
        </xsd:restriction>
      </xsd:simpleType>
    </xsd:element>
    <xsd:element name="CategoryValue" ma:index="19" nillable="true" ma:displayName="Category 2" ma:default="NA" ma:hidden="true" ma:internalName="CategoryValue" ma:readOnly="false">
      <xsd:simpleType>
        <xsd:restriction base="dms:Text">
          <xsd:maxLength value="255"/>
        </xsd:restriction>
      </xsd:simpleType>
    </xsd:element>
    <xsd:element name="BusinessValue" ma:index="20" nillable="true" ma:displayName="Business Value" ma:hidden="true" ma:internalName="BusinessValue" ma:readOnly="false">
      <xsd:simpleType>
        <xsd:restriction base="dms:Text">
          <xsd:maxLength value="255"/>
        </xsd:restriction>
      </xsd:simpleType>
    </xsd:element>
    <xsd:element name="FunctionGroup" ma:index="21" nillable="true" ma:displayName="Function Group" ma:default="Internal Operations" ma:hidden="true" ma:internalName="FunctionGroup" ma:readOnly="false">
      <xsd:simpleType>
        <xsd:restriction base="dms:Text">
          <xsd:maxLength value="255"/>
        </xsd:restriction>
      </xsd:simpleType>
    </xsd:element>
    <xsd:element name="Function" ma:index="22" nillable="true" ma:displayName="Function" ma:default="Marketing and Communications" ma:hidden="true" ma:internalName="Function" ma:readOnly="false">
      <xsd:simpleType>
        <xsd:restriction base="dms:Text">
          <xsd:maxLength value="255"/>
        </xsd:restriction>
      </xsd:simpleType>
    </xsd:element>
    <xsd:element name="PRAType" ma:index="23" nillable="true" ma:displayName="PRA Type" ma:default="Doc" ma:hidden="true" ma:indexed="true" ma:internalName="PRAType">
      <xsd:simpleType>
        <xsd:restriction base="dms:Text">
          <xsd:maxLength value="255"/>
        </xsd:restriction>
      </xsd:simpleType>
    </xsd:element>
    <xsd:element name="PRADate1" ma:index="24" nillable="true" ma:displayName="PRA Date 1" ma:format="DateOnly" ma:hidden="true" ma:internalName="PRADate1" ma:readOnly="false">
      <xsd:simpleType>
        <xsd:restriction base="dms:DateTime"/>
      </xsd:simpleType>
    </xsd:element>
    <xsd:element name="PRADate2" ma:index="25" nillable="true" ma:displayName="PRA Date 2" ma:format="DateOnly" ma:hidden="true" ma:internalName="PRADate2" ma:readOnly="false">
      <xsd:simpleType>
        <xsd:restriction base="dms:DateTime"/>
      </xsd:simpleType>
    </xsd:element>
    <xsd:element name="PRADate3" ma:index="26" nillable="true" ma:displayName="PRA Date 3" ma:format="DateOnly" ma:hidden="true" ma:internalName="PRADate3" ma:readOnly="false">
      <xsd:simpleType>
        <xsd:restriction base="dms:DateTime"/>
      </xsd:simpleType>
    </xsd:element>
    <xsd:element name="PRADateDisposal" ma:index="27" nillable="true" ma:displayName="PRA Date Disposal" ma:format="DateOnly" ma:hidden="true" ma:internalName="PRADateDisposal" ma:readOnly="false">
      <xsd:simpleType>
        <xsd:restriction base="dms:DateTime"/>
      </xsd:simpleType>
    </xsd:element>
    <xsd:element name="PRADateTrigger" ma:index="28" nillable="true" ma:displayName="PRA Date Trigger" ma:format="DateOnly" ma:hidden="true" ma:internalName="PRADateTrigger" ma:readOnly="false">
      <xsd:simpleType>
        <xsd:restriction base="dms:DateTime"/>
      </xsd:simpleType>
    </xsd:element>
    <xsd:element name="PRAText1" ma:index="29" nillable="true" ma:displayName="PRA Text 1" ma:hidden="true" ma:internalName="PRAText1" ma:readOnly="false">
      <xsd:simpleType>
        <xsd:restriction base="dms:Text">
          <xsd:maxLength value="255"/>
        </xsd:restriction>
      </xsd:simpleType>
    </xsd:element>
    <xsd:element name="PRAText2" ma:index="30" nillable="true" ma:displayName="PRA Text 2" ma:hidden="true" ma:internalName="PRAText2" ma:readOnly="false">
      <xsd:simpleType>
        <xsd:restriction base="dms:Text">
          <xsd:maxLength value="255"/>
        </xsd:restriction>
      </xsd:simpleType>
    </xsd:element>
    <xsd:element name="PRAText3" ma:index="31" nillable="true" ma:displayName="PRA Text 3" ma:hidden="true" ma:internalName="PRAText3" ma:readOnly="false">
      <xsd:simpleType>
        <xsd:restriction base="dms:Text">
          <xsd:maxLength value="255"/>
        </xsd:restriction>
      </xsd:simpleType>
    </xsd:element>
    <xsd:element name="PRAText4" ma:index="32" nillable="true" ma:displayName="PRA Text 4" ma:hidden="true" ma:internalName="PRAText4" ma:readOnly="false">
      <xsd:simpleType>
        <xsd:restriction base="dms:Text">
          <xsd:maxLength value="255"/>
        </xsd:restriction>
      </xsd:simpleType>
    </xsd:element>
    <xsd:element name="PRAText5" ma:index="33" nillable="true" ma:displayName="PRA Text 5" ma:hidden="true" ma:internalName="PRAText5" ma:readOnly="false">
      <xsd:simpleType>
        <xsd:restriction base="dms:Text">
          <xsd:maxLength value="255"/>
        </xsd:restriction>
      </xsd:simpleType>
    </xsd:element>
    <xsd:element name="AggregationStatus" ma:index="34"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element>
    <xsd:element name="Project" ma:index="35" nillable="true" ma:displayName="Project" ma:default="NA" ma:hidden="true" ma:internalName="Project" ma:readOnly="false">
      <xsd:simpleType>
        <xsd:restriction base="dms:Text">
          <xsd:maxLength value="255"/>
        </xsd:restriction>
      </xsd:simpleType>
    </xsd:element>
    <xsd:element name="Activity" ma:index="36" nillable="true" ma:displayName="Activity" ma:default="Campaigns and Programme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7"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8" nillable="true" ma:displayName="Channel" ma:default="NA" ma:hidden="true" ma:internalName="Channel" ma:readOnly="false">
      <xsd:simpleType>
        <xsd:restriction base="dms:Text">
          <xsd:maxLength value="255"/>
        </xsd:restriction>
      </xsd:simpleType>
    </xsd:element>
    <xsd:element name="Team" ma:index="39" nillable="true" ma:displayName="Team" ma:default="Campaigns and Programmes" ma:hidden="true" ma:internalName="Team" ma:readOnly="false">
      <xsd:simpleType>
        <xsd:restriction base="dms:Text">
          <xsd:maxLength value="255"/>
        </xsd:restriction>
      </xsd:simpleType>
    </xsd:element>
    <xsd:element name="Level2" ma:index="40" nillable="true" ma:displayName="Level 2" ma:default="NA" ma:hidden="true" ma:internalName="Level2" ma:readOnly="false">
      <xsd:simpleType>
        <xsd:restriction base="dms:Text">
          <xsd:maxLength value="255"/>
        </xsd:restriction>
      </xsd:simpleType>
    </xsd:element>
    <xsd:element name="Level3" ma:index="41" nillable="true" ma:displayName="Level 3" ma:hidden="true" ma:internalName="Level3" ma:readOnly="false">
      <xsd:simpleType>
        <xsd:restriction base="dms:Text">
          <xsd:maxLength value="255"/>
        </xsd:restriction>
      </xsd:simpleType>
    </xsd:element>
    <xsd:element name="Year" ma:index="42"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edb0cc-52e9-4112-9809-155c1ad862d4" elementFormDefault="qualified">
    <xsd:import namespace="http://schemas.microsoft.com/office/2006/documentManagement/types"/>
    <xsd:import namespace="http://schemas.microsoft.com/office/infopath/2007/PartnerControls"/>
    <xsd:element name="SetLabel" ma:index="43" nillable="true" ma:displayName="Set Label" ma:default="RETAIN" ma:indexed="true" ma:internalName="SetLabel" ma:readOnly="false">
      <xsd:simpleType>
        <xsd:restriction base="dms:Text">
          <xsd:maxLength value="255"/>
        </xsd:restriction>
      </xsd:simpleType>
    </xsd:element>
    <xsd:element name="OverrideLabel" ma:index="44" nillable="true" ma:displayName="Override Label"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1d08af-5c3f-4f1c-b150-304fdffbf9d3" elementFormDefault="qualified">
    <xsd:import namespace="http://schemas.microsoft.com/office/2006/documentManagement/types"/>
    <xsd:import namespace="http://schemas.microsoft.com/office/infopath/2007/PartnerControls"/>
    <xsd:element name="PhysicalLocation" ma:index="46" nillable="true" ma:displayName="Physical Location" ma:hidden="true" ma:internalName="PhysicalLocation" ma:readOnly="false">
      <xsd:simpleType>
        <xsd:restriction base="dms:Text">
          <xsd:maxLength value="255"/>
        </xsd:restriction>
      </xsd:simpleType>
    </xsd:element>
    <xsd:element name="RecordID" ma:index="47" nillable="true" ma:displayName="RecordID" ma:hidden="true" ma:internalName="RecordID" ma:readOnly="false">
      <xsd:simpleType>
        <xsd:restriction base="dms:Text">
          <xsd:maxLength value="255"/>
        </xsd:restriction>
      </xsd:simpleType>
    </xsd:element>
    <xsd:element name="URL" ma:index="48" nillable="true" ma:displayName="URL" ma:format="Hyperlink" ma:hidden="true"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C" ma:index="49" nillable="true" ma:displayName="CC" ma:hidden="true" ma:internalName="CC"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d4b2d9-a27c-485e-b970-ff89cf6a2f75" elementFormDefault="qualified">
    <xsd:import namespace="http://schemas.microsoft.com/office/2006/documentManagement/types"/>
    <xsd:import namespace="http://schemas.microsoft.com/office/infopath/2007/PartnerControls"/>
    <xsd:element name="zLegacy" ma:index="50" nillable="true" ma:displayName="zLegacy" ma:hidden="true" ma:internalName="zLegacy" ma:readOnly="false">
      <xsd:simpleType>
        <xsd:restriction base="dms:Note"/>
      </xsd:simpleType>
    </xsd:element>
    <xsd:element name="zLegacyJSON" ma:index="51" nillable="true" ma:displayName="zLegacyJSON" ma:hidden="true" ma:internalName="zLegacyJSON" ma:readOnly="false">
      <xsd:simpleType>
        <xsd:restriction base="dms:Note"/>
      </xsd:simpleType>
    </xsd:element>
    <xsd:element name="zMigrationID" ma:index="52" nillable="true" ma:displayName="zMigrationID" ma:hidden="true" ma:internalName="zMigrationID" ma:readOnly="false">
      <xsd:simpleType>
        <xsd:restriction base="dms:Text"/>
      </xsd:simpleType>
    </xsd:element>
    <xsd:element name="SharedWithUsers" ma:index="5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54" nillable="true" ma:displayName="MediaServiceMetadata" ma:hidden="true" ma:internalName="MediaServiceMetadata" ma:readOnly="true">
      <xsd:simpleType>
        <xsd:restriction base="dms:Note"/>
      </xsd:simpleType>
    </xsd:element>
    <xsd:element name="MediaServiceFastMetadata" ma:index="55" nillable="true" ma:displayName="MediaServiceFastMetadata" ma:hidden="true" ma:internalName="MediaServiceFastMetadata" ma:readOnly="true">
      <xsd:simpleType>
        <xsd:restriction base="dms:Note"/>
      </xsd:simpleType>
    </xsd:element>
    <xsd:element name="MediaServiceDateTaken" ma:index="56" nillable="true" ma:displayName="MediaServiceDateTaken" ma:hidden="true" ma:indexed="true" ma:internalName="MediaServiceDateTaken" ma:readOnly="true">
      <xsd:simpleType>
        <xsd:restriction base="dms:Text"/>
      </xsd:simpleType>
    </xsd:element>
    <xsd:element name="MediaLengthInSeconds" ma:index="57" nillable="true" ma:displayName="MediaLengthInSeconds" ma:hidden="true" ma:internalName="MediaLengthInSeconds" ma:readOnly="true">
      <xsd:simpleType>
        <xsd:restriction base="dms:Unknown"/>
      </xsd:simpleType>
    </xsd:element>
    <xsd:element name="lcf76f155ced4ddcb4097134ff3c332f" ma:index="59" nillable="true" ma:taxonomy="true" ma:internalName="lcf76f155ced4ddcb4097134ff3c332f" ma:taxonomyFieldName="MediaServiceImageTags" ma:displayName="Image Tags" ma:readOnly="false" ma:fieldId="{5cf76f15-5ced-4ddc-b409-7134ff3c332f}" ma:taxonomyMulti="true" ma:sspId="2e06a955-6dbf-42b3-83f3-1b8b51ad75e4" ma:termSetId="09814cd3-568e-fe90-9814-8d621ff8fb84" ma:anchorId="fba54fb3-c3e1-fe81-a776-ca4b69148c4d" ma:open="true" ma:isKeyword="false">
      <xsd:complexType>
        <xsd:sequence>
          <xsd:element ref="pc:Terms" minOccurs="0" maxOccurs="1"/>
        </xsd:sequence>
      </xsd:complexType>
    </xsd:element>
    <xsd:element name="MediaServiceGenerationTime" ma:index="61" nillable="true" ma:displayName="MediaServiceGenerationTime" ma:hidden="true" ma:internalName="MediaServiceGenerationTime" ma:readOnly="true">
      <xsd:simpleType>
        <xsd:restriction base="dms:Text"/>
      </xsd:simpleType>
    </xsd:element>
    <xsd:element name="MediaServiceEventHashCode" ma:index="62" nillable="true" ma:displayName="MediaServiceEventHashCode" ma:hidden="true" ma:internalName="MediaServiceEventHashCode" ma:readOnly="true">
      <xsd:simpleType>
        <xsd:restriction base="dms:Text"/>
      </xsd:simpleType>
    </xsd:element>
    <xsd:element name="MediaServiceOCR" ma:index="63" nillable="true" ma:displayName="Extracted Text" ma:internalName="MediaServiceOCR" ma:readOnly="true">
      <xsd:simpleType>
        <xsd:restriction base="dms:Note">
          <xsd:maxLength value="255"/>
        </xsd:restriction>
      </xsd:simpleType>
    </xsd:element>
    <xsd:element name="MediaServiceObjectDetectorVersions" ma:index="64" nillable="true" ma:displayName="MediaServiceObjectDetectorVersions" ma:hidden="true" ma:indexed="true" ma:internalName="MediaServiceObjectDetectorVersions" ma:readOnly="true">
      <xsd:simpleType>
        <xsd:restriction base="dms:Text"/>
      </xsd:simpleType>
    </xsd:element>
    <xsd:element name="MediaServiceSearchProperties" ma:index="65" nillable="true" ma:displayName="MediaServiceSearchProperties" ma:hidden="true" ma:internalName="MediaServiceSearchProperties" ma:readOnly="true">
      <xsd:simpleType>
        <xsd:restriction base="dms:Note"/>
      </xsd:simpleType>
    </xsd:element>
    <xsd:element name="MediaServiceLocation" ma:index="6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ubactivity xmlns="4f9c820c-e7e2-444d-97ee-45f2b3485c1d">NA</Subactivity>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OverrideLabel xmlns="cdedb0cc-52e9-4112-9809-155c1ad862d4" xsi:nil="true"/>
    <PRAText5 xmlns="4f9c820c-e7e2-444d-97ee-45f2b3485c1d" xsi:nil="true"/>
    <Level2 xmlns="c91a514c-9034-4fa3-897a-8352025b26ed">NA</Level2>
    <Activity xmlns="4f9c820c-e7e2-444d-97ee-45f2b3485c1d">Campaigns and Programmes</Activity>
    <zMigrationID xmlns="89d4b2d9-a27c-485e-b970-ff89cf6a2f75" xsi:nil="true"/>
    <AggregationStatus xmlns="4f9c820c-e7e2-444d-97ee-45f2b3485c1d">Normal</AggregationStatus>
    <PhysicalLocation xmlns="ef1d08af-5c3f-4f1c-b150-304fdffbf9d3" xsi:nil="true"/>
    <URL xmlns="ef1d08af-5c3f-4f1c-b150-304fdffbf9d3">
      <Url xsi:nil="true"/>
      <Description xsi:nil="true"/>
    </URL>
    <zLegacyJSON xmlns="89d4b2d9-a27c-485e-b970-ff89cf6a2f75" xsi:nil="true"/>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SetLabel xmlns="cdedb0cc-52e9-4112-9809-155c1ad862d4">RETAIN</SetLabel>
    <Team xmlns="c91a514c-9034-4fa3-897a-8352025b26ed">Campaigns and Programmes</Team>
    <Project xmlns="4f9c820c-e7e2-444d-97ee-45f2b3485c1d">NA</Project>
    <_ExtendedDescription xmlns="http://schemas.microsoft.com/sharepoint/v3" xsi:nil="true"/>
    <CC xmlns="ef1d08af-5c3f-4f1c-b150-304fdffbf9d3" xsi:nil="true"/>
    <FunctionGroup xmlns="4f9c820c-e7e2-444d-97ee-45f2b3485c1d">Internal Operations</FunctionGroup>
    <Function xmlns="4f9c820c-e7e2-444d-97ee-45f2b3485c1d">Marketing and Communications</Function>
    <RelatedPeople xmlns="4f9c820c-e7e2-444d-97ee-45f2b3485c1d">
      <UserInfo>
        <DisplayName/>
        <AccountId xsi:nil="true"/>
        <AccountType/>
      </UserInfo>
    </RelatedPeople>
    <AggregationNarrative xmlns="725c79e5-42ce-4aa0-ac78-b6418001f0d2" xsi:nil="true"/>
    <Channel xmlns="c91a514c-9034-4fa3-897a-8352025b26ed">Upper Selwyn Huts</Channel>
    <PRAType xmlns="4f9c820c-e7e2-444d-97ee-45f2b3485c1d">Doc</PRAType>
    <PRADate1 xmlns="4f9c820c-e7e2-444d-97ee-45f2b3485c1d" xsi:nil="true"/>
    <RecordID xmlns="ef1d08af-5c3f-4f1c-b150-304fdffbf9d3" xsi:nil="true"/>
    <DocumentType xmlns="4f9c820c-e7e2-444d-97ee-45f2b3485c1d" xsi:nil="true"/>
    <PRAText3 xmlns="4f9c820c-e7e2-444d-97ee-45f2b3485c1d" xsi:nil="true"/>
    <zLegacy xmlns="89d4b2d9-a27c-485e-b970-ff89cf6a2f75" xsi:nil="true"/>
    <lcf76f155ced4ddcb4097134ff3c332f xmlns="89d4b2d9-a27c-485e-b970-ff89cf6a2f75">
      <Terms xmlns="http://schemas.microsoft.com/office/infopath/2007/PartnerControls"/>
    </lcf76f155ced4ddcb4097134ff3c332f>
    <Year xmlns="c91a514c-9034-4fa3-897a-8352025b26ed">NA</Year>
    <Narrative xmlns="4f9c820c-e7e2-444d-97ee-45f2b3485c1d" xsi:nil="true"/>
    <CategoryName xmlns="4f9c820c-e7e2-444d-97ee-45f2b3485c1d">NA</CategoryName>
    <PRADateTrigger xmlns="4f9c820c-e7e2-444d-97ee-45f2b3485c1d" xsi:nil="true"/>
    <PRAText2 xmlns="4f9c820c-e7e2-444d-97ee-45f2b3485c1d" xsi:nil="true"/>
    <TaxCatchAll xmlns="0b2bd462-1ee0-43cd-8080-337ee526a5be" xsi:nil="true"/>
    <_dlc_DocId xmlns="0b2bd462-1ee0-43cd-8080-337ee526a5be">SDCECM-1295507441-4924</_dlc_DocId>
    <_dlc_DocIdUrl xmlns="0b2bd462-1ee0-43cd-8080-337ee526a5be">
      <Url>https://selwyndistrictcouncil.sharepoint.com/sites/ECM-CM-CP/_layouts/15/DocIdRedir.aspx?ID=SDCECM-1295507441-4924</Url>
      <Description>SDCECM-1295507441-4924</Description>
    </_dlc_DocIdUrl>
  </documentManagement>
</p:properties>
</file>

<file path=customXml/itemProps1.xml><?xml version="1.0" encoding="utf-8"?>
<ds:datastoreItem xmlns:ds="http://schemas.openxmlformats.org/officeDocument/2006/customXml" ds:itemID="{E3CAA6AB-2B6A-4055-98E3-83514FB64DFF}">
  <ds:schemaRefs>
    <ds:schemaRef ds:uri="http://schemas.microsoft.com/sharepoint/v3/contenttype/forms"/>
  </ds:schemaRefs>
</ds:datastoreItem>
</file>

<file path=customXml/itemProps2.xml><?xml version="1.0" encoding="utf-8"?>
<ds:datastoreItem xmlns:ds="http://schemas.openxmlformats.org/officeDocument/2006/customXml" ds:itemID="{38059453-34A3-40A9-B2BE-54E3EFDC82FD}">
  <ds:schemaRefs>
    <ds:schemaRef ds:uri="0b2bd462-1ee0-43cd-8080-337ee526a5be"/>
    <ds:schemaRef ds:uri="15ffb055-6eb4-45a1-bc20-bf2ac0d420da"/>
    <ds:schemaRef ds:uri="4f9c820c-e7e2-444d-97ee-45f2b3485c1d"/>
    <ds:schemaRef ds:uri="725c79e5-42ce-4aa0-ac78-b6418001f0d2"/>
    <ds:schemaRef ds:uri="89d4b2d9-a27c-485e-b970-ff89cf6a2f75"/>
    <ds:schemaRef ds:uri="c91a514c-9034-4fa3-897a-8352025b26ed"/>
    <ds:schemaRef ds:uri="cdedb0cc-52e9-4112-9809-155c1ad862d4"/>
    <ds:schemaRef ds:uri="ef1d08af-5c3f-4f1c-b150-304fdffbf9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28F8EF-61BA-4699-B3CC-63B6941EC699}">
  <ds:schemaRefs>
    <ds:schemaRef ds:uri="http://schemas.microsoft.com/sharepoint/events"/>
  </ds:schemaRefs>
</ds:datastoreItem>
</file>

<file path=customXml/itemProps4.xml><?xml version="1.0" encoding="utf-8"?>
<ds:datastoreItem xmlns:ds="http://schemas.openxmlformats.org/officeDocument/2006/customXml" ds:itemID="{9017A55D-B975-42CE-9F18-7E08BEB348B0}">
  <ds:schemaRefs>
    <ds:schemaRef ds:uri="725c79e5-42ce-4aa0-ac78-b6418001f0d2"/>
    <ds:schemaRef ds:uri="0b2bd462-1ee0-43cd-8080-337ee526a5be"/>
    <ds:schemaRef ds:uri="http://schemas.microsoft.com/office/2006/metadata/properties"/>
    <ds:schemaRef ds:uri="ef1d08af-5c3f-4f1c-b150-304fdffbf9d3"/>
    <ds:schemaRef ds:uri="http://schemas.microsoft.com/sharepoint/v3"/>
    <ds:schemaRef ds:uri="http://schemas.microsoft.com/office/2006/documentManagement/types"/>
    <ds:schemaRef ds:uri="4f9c820c-e7e2-444d-97ee-45f2b3485c1d"/>
    <ds:schemaRef ds:uri="15ffb055-6eb4-45a1-bc20-bf2ac0d420da"/>
    <ds:schemaRef ds:uri="89d4b2d9-a27c-485e-b970-ff89cf6a2f75"/>
    <ds:schemaRef ds:uri="http://purl.org/dc/elements/1.1/"/>
    <ds:schemaRef ds:uri="http://purl.org/dc/dcmitype/"/>
    <ds:schemaRef ds:uri="c91a514c-9034-4fa3-897a-8352025b26ed"/>
    <ds:schemaRef ds:uri="http://purl.org/dc/terms/"/>
    <ds:schemaRef ds:uri="http://schemas.microsoft.com/office/infopath/2007/PartnerControls"/>
    <ds:schemaRef ds:uri="http://schemas.openxmlformats.org/package/2006/metadata/core-properties"/>
    <ds:schemaRef ds:uri="cdedb0cc-52e9-4112-9809-155c1ad862d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1316</TotalTime>
  <Words>1213</Words>
  <Application>Microsoft Office PowerPoint</Application>
  <PresentationFormat>Custom</PresentationFormat>
  <Paragraphs>174</Paragraphs>
  <Slides>16</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Arial,Sans-Serif</vt:lpstr>
      <vt:lpstr>Calibri</vt:lpstr>
      <vt:lpstr>Corbel</vt:lpstr>
      <vt:lpstr>Office Theme</vt:lpstr>
      <vt:lpstr>Upper Selwyn Huts</vt:lpstr>
      <vt:lpstr>This evening</vt:lpstr>
      <vt:lpstr>Briefing Team</vt:lpstr>
      <vt:lpstr>Deed of Licence length</vt:lpstr>
      <vt:lpstr>Summary of recent Decisions</vt:lpstr>
      <vt:lpstr>Revised timeline</vt:lpstr>
      <vt:lpstr>Key recommendations</vt:lpstr>
      <vt:lpstr>Key recommendations</vt:lpstr>
      <vt:lpstr>Key recommendations</vt:lpstr>
      <vt:lpstr>Wastewater</vt:lpstr>
      <vt:lpstr>Wastewater Pipeline funding</vt:lpstr>
      <vt:lpstr>Bond</vt:lpstr>
      <vt:lpstr>Cost Implications Sample costs</vt:lpstr>
      <vt:lpstr>Questions?</vt:lpstr>
      <vt:lpstr>End of presentation</vt:lpstr>
      <vt:lpstr>Deed of Licence length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Selwyn Huts</dc:title>
  <dc:creator>Rachel Annison</dc:creator>
  <cp:lastModifiedBy>Robin Raymond</cp:lastModifiedBy>
  <cp:revision>2</cp:revision>
  <cp:lastPrinted>2024-04-23T04:47:55Z</cp:lastPrinted>
  <dcterms:created xsi:type="dcterms:W3CDTF">2024-02-23T01:54:14Z</dcterms:created>
  <dcterms:modified xsi:type="dcterms:W3CDTF">2024-05-09T23:16:19Z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2024-02-23T00:00:00Z</vt:filetime>
  </property>
  <property fmtid="{D5CDD505-2E9C-101B-9397-08002B2CF9AE}" pid="3" name="Creator">
    <vt:lpwstr>Adobe InDesign 19.2 (Windows)</vt:lpwstr>
  </property>
  <property fmtid="{D5CDD505-2E9C-101B-9397-08002B2CF9AE}" pid="4" name="LastSaved">
    <vt:filetime>2024-02-23T00:00:00Z</vt:filetime>
  </property>
  <property fmtid="{D5CDD505-2E9C-101B-9397-08002B2CF9AE}" pid="5" name="Producer">
    <vt:lpwstr>Adobe PDF Library 17.0</vt:lpwstr>
  </property>
  <property fmtid="{D5CDD505-2E9C-101B-9397-08002B2CF9AE}" pid="6" name="ContentTypeId">
    <vt:lpwstr>0x010100D2A3228A2CD38146980AD02FAC0CC9AC</vt:lpwstr>
  </property>
  <property fmtid="{D5CDD505-2E9C-101B-9397-08002B2CF9AE}" pid="7" name="MediaServiceImageTags">
    <vt:lpwstr/>
  </property>
  <property fmtid="{D5CDD505-2E9C-101B-9397-08002B2CF9AE}" pid="8" name="_dlc_DocIdItemGuid">
    <vt:lpwstr>39e79fda-e601-4e7d-8fc7-44039e4018fc</vt:lpwstr>
  </property>
</Properties>
</file>