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5"/>
  </p:sldMasterIdLst>
  <p:notesMasterIdLst>
    <p:notesMasterId r:id="rId26"/>
  </p:notesMasterIdLst>
  <p:sldIdLst>
    <p:sldId id="350" r:id="rId6"/>
    <p:sldId id="351" r:id="rId7"/>
    <p:sldId id="352" r:id="rId8"/>
    <p:sldId id="355" r:id="rId9"/>
    <p:sldId id="378" r:id="rId10"/>
    <p:sldId id="361" r:id="rId11"/>
    <p:sldId id="362" r:id="rId12"/>
    <p:sldId id="380" r:id="rId13"/>
    <p:sldId id="379" r:id="rId14"/>
    <p:sldId id="356" r:id="rId15"/>
    <p:sldId id="357" r:id="rId16"/>
    <p:sldId id="358" r:id="rId17"/>
    <p:sldId id="376" r:id="rId18"/>
    <p:sldId id="360" r:id="rId19"/>
    <p:sldId id="365" r:id="rId20"/>
    <p:sldId id="381" r:id="rId21"/>
    <p:sldId id="366" r:id="rId22"/>
    <p:sldId id="367" r:id="rId23"/>
    <p:sldId id="368" r:id="rId24"/>
    <p:sldId id="382" r:id="rId2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dited Deck" id="{E87082FA-3563-4152-A3D2-4FFC919D4BA3}">
          <p14:sldIdLst>
            <p14:sldId id="350"/>
            <p14:sldId id="351"/>
            <p14:sldId id="352"/>
            <p14:sldId id="355"/>
            <p14:sldId id="378"/>
            <p14:sldId id="361"/>
            <p14:sldId id="362"/>
            <p14:sldId id="380"/>
            <p14:sldId id="379"/>
            <p14:sldId id="356"/>
            <p14:sldId id="357"/>
            <p14:sldId id="358"/>
            <p14:sldId id="376"/>
            <p14:sldId id="360"/>
            <p14:sldId id="365"/>
            <p14:sldId id="381"/>
            <p14:sldId id="366"/>
            <p14:sldId id="367"/>
            <p14:sldId id="368"/>
            <p14:sldId id="382"/>
          </p14:sldIdLst>
        </p14:section>
        <p14:section name="ORIGINAL PRESENTATION" id="{BEF13A73-58B9-4ACB-8858-C198BDC8C4D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97050D-2286-A23C-3F8D-2106E5A2E52C}" name="Robin Raymond" initials="RR" userId="S::robin.raymond@selwyn.govt.nz::afb4184b-f48f-48bd-b520-0e185cb4fa14" providerId="AD"/>
  <p188:author id="{286CC50E-2A9E-9835-6997-A55D7FBE840B}" name="Ajun Abraham" initials="" userId="S::Ajun.Abraham@selwyn.govt.nz::5926cf94-dfb1-41b7-b9d5-a811a22e2f09" providerId="AD"/>
  <p188:author id="{8B729942-FEBB-C313-222E-B408B3844EB7}" name="Ajun Abraham" initials="AA" userId="S::ajun.abraham@selwyn.govt.nz::5926cf94-dfb1-41b7-b9d5-a811a22e2f09" providerId="AD"/>
  <p188:author id="{20400448-A720-2627-653D-314AE19855C3}" name="Sarah Carnoutsos" initials="SC" userId="S::sarah.carnoutsos@selwyn.govt.nz::6d4bbfcf-5b94-4703-a0bd-85fbe71db0b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66"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B92AEE4-E80E-42F9-BA93-7B71EBCC6B15}" type="datetimeFigureOut">
              <a:rPr lang="en-NZ" smtClean="0"/>
              <a:t>12/03/2024</a:t>
            </a:fld>
            <a:endParaRPr lang="en-NZ"/>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134312E-7B21-4C43-973E-12BC9C78DFEA}" type="slidenum">
              <a:rPr lang="en-NZ" smtClean="0"/>
              <a:t>‹#›</a:t>
            </a:fld>
            <a:endParaRPr lang="en-NZ"/>
          </a:p>
        </p:txBody>
      </p:sp>
    </p:spTree>
    <p:extLst>
      <p:ext uri="{BB962C8B-B14F-4D97-AF65-F5344CB8AC3E}">
        <p14:creationId xmlns:p14="http://schemas.microsoft.com/office/powerpoint/2010/main" val="3755190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134312E-7B21-4C43-973E-12BC9C78DFEA}" type="slidenum">
              <a:rPr lang="en-NZ" smtClean="0"/>
              <a:t>2</a:t>
            </a:fld>
            <a:endParaRPr lang="en-NZ"/>
          </a:p>
        </p:txBody>
      </p:sp>
    </p:spTree>
    <p:extLst>
      <p:ext uri="{BB962C8B-B14F-4D97-AF65-F5344CB8AC3E}">
        <p14:creationId xmlns:p14="http://schemas.microsoft.com/office/powerpoint/2010/main" val="1782879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900"/>
              </a:spcBef>
              <a:buNone/>
              <a:tabLst>
                <a:tab pos="766445" algn="l"/>
              </a:tabLst>
            </a:pPr>
            <a:r>
              <a:rPr lang="en-NZ" sz="1200">
                <a:latin typeface="Arial"/>
                <a:cs typeface="Arial"/>
              </a:rPr>
              <a:t>We know we now have to make a decision about what the final time period is for the Deed of Licence is for Upper Selwyn Huts </a:t>
            </a:r>
          </a:p>
          <a:p>
            <a:pPr marL="12700" indent="0">
              <a:lnSpc>
                <a:spcPct val="100000"/>
              </a:lnSpc>
              <a:spcBef>
                <a:spcPts val="900"/>
              </a:spcBef>
              <a:buNone/>
              <a:tabLst>
                <a:tab pos="766445" algn="l"/>
              </a:tabLst>
            </a:pPr>
            <a:r>
              <a:rPr lang="en-NZ" sz="1200">
                <a:latin typeface="Arial"/>
                <a:cs typeface="Arial"/>
              </a:rPr>
              <a:t>This was decided in a council decision on May 2019 at a public meeting. </a:t>
            </a:r>
          </a:p>
          <a:p>
            <a:pPr marL="12700" indent="0">
              <a:lnSpc>
                <a:spcPct val="100000"/>
              </a:lnSpc>
              <a:spcBef>
                <a:spcPts val="900"/>
              </a:spcBef>
              <a:buNone/>
              <a:tabLst>
                <a:tab pos="766445" algn="l"/>
              </a:tabLst>
            </a:pPr>
            <a:endParaRPr lang="en-NZ" sz="1200">
              <a:latin typeface="Arial"/>
              <a:cs typeface="Arial"/>
            </a:endParaRPr>
          </a:p>
          <a:p>
            <a:pPr marL="12700" indent="0">
              <a:lnSpc>
                <a:spcPct val="100000"/>
              </a:lnSpc>
              <a:spcBef>
                <a:spcPts val="900"/>
              </a:spcBef>
              <a:buNone/>
              <a:tabLst>
                <a:tab pos="766445" algn="l"/>
              </a:tabLst>
            </a:pPr>
            <a:r>
              <a:rPr lang="en-NZ" sz="1200">
                <a:latin typeface="Arial"/>
                <a:cs typeface="Arial"/>
              </a:rPr>
              <a:t>Licences were sent out to extend the licences to the 30</a:t>
            </a:r>
            <a:r>
              <a:rPr lang="en-NZ" sz="1200" baseline="30000">
                <a:latin typeface="Arial"/>
                <a:cs typeface="Arial"/>
              </a:rPr>
              <a:t>th</a:t>
            </a:r>
            <a:r>
              <a:rPr lang="en-NZ" sz="1200">
                <a:latin typeface="Arial"/>
                <a:cs typeface="Arial"/>
              </a:rPr>
              <a:t> June this year w3hich is the expiry. </a:t>
            </a:r>
          </a:p>
          <a:p>
            <a:pPr marL="12700" indent="0">
              <a:lnSpc>
                <a:spcPct val="100000"/>
              </a:lnSpc>
              <a:spcBef>
                <a:spcPts val="900"/>
              </a:spcBef>
              <a:buNone/>
              <a:tabLst>
                <a:tab pos="766445" algn="l"/>
              </a:tabLst>
            </a:pPr>
            <a:r>
              <a:rPr lang="en-NZ" sz="1200">
                <a:latin typeface="Arial"/>
                <a:cs typeface="Arial"/>
              </a:rPr>
              <a:t>Licences expire in 30 June 2024</a:t>
            </a:r>
          </a:p>
          <a:p>
            <a:pPr marL="12700" indent="0">
              <a:lnSpc>
                <a:spcPct val="100000"/>
              </a:lnSpc>
              <a:spcBef>
                <a:spcPts val="900"/>
              </a:spcBef>
              <a:buNone/>
              <a:tabLst>
                <a:tab pos="766445" algn="l"/>
              </a:tabLst>
            </a:pPr>
            <a:endParaRPr lang="en-NZ" sz="1200">
              <a:latin typeface="Arial"/>
              <a:cs typeface="Arial"/>
            </a:endParaRPr>
          </a:p>
          <a:p>
            <a:pPr marL="12700" indent="0">
              <a:lnSpc>
                <a:spcPct val="100000"/>
              </a:lnSpc>
              <a:spcBef>
                <a:spcPts val="900"/>
              </a:spcBef>
              <a:buNone/>
              <a:tabLst>
                <a:tab pos="766445" algn="l"/>
              </a:tabLst>
            </a:pPr>
            <a:r>
              <a:rPr lang="en-NZ" sz="1200">
                <a:latin typeface="Arial"/>
                <a:cs typeface="Arial"/>
              </a:rPr>
              <a:t>Staff recommendation to Councillors is 15 years and Councillors will decide on that. </a:t>
            </a:r>
          </a:p>
          <a:p>
            <a:pPr marL="12700" indent="0">
              <a:lnSpc>
                <a:spcPct val="100000"/>
              </a:lnSpc>
              <a:spcBef>
                <a:spcPts val="900"/>
              </a:spcBef>
              <a:buNone/>
              <a:tabLst>
                <a:tab pos="766445" algn="l"/>
              </a:tabLst>
            </a:pPr>
            <a:r>
              <a:rPr lang="en-NZ" sz="1200">
                <a:latin typeface="Arial"/>
                <a:cs typeface="Arial"/>
              </a:rPr>
              <a:t>Giving you a new licence which will give you 15 years </a:t>
            </a:r>
          </a:p>
          <a:p>
            <a:pPr marL="12700" indent="0">
              <a:lnSpc>
                <a:spcPct val="100000"/>
              </a:lnSpc>
              <a:spcBef>
                <a:spcPts val="900"/>
              </a:spcBef>
              <a:buNone/>
              <a:tabLst>
                <a:tab pos="766445" algn="l"/>
              </a:tabLst>
            </a:pPr>
            <a:r>
              <a:rPr lang="en-NZ" sz="1200">
                <a:latin typeface="Arial"/>
                <a:cs typeface="Arial"/>
              </a:rPr>
              <a:t>5 + 5 + 5</a:t>
            </a:r>
          </a:p>
          <a:p>
            <a:pPr marL="12700" indent="0">
              <a:lnSpc>
                <a:spcPct val="100000"/>
              </a:lnSpc>
              <a:spcBef>
                <a:spcPts val="900"/>
              </a:spcBef>
              <a:buNone/>
              <a:tabLst>
                <a:tab pos="766445" algn="l"/>
              </a:tabLst>
            </a:pPr>
            <a:endParaRPr lang="en-NZ" sz="1200">
              <a:latin typeface="Arial"/>
              <a:cs typeface="Arial"/>
            </a:endParaRPr>
          </a:p>
          <a:p>
            <a:pPr marL="12700" indent="0">
              <a:lnSpc>
                <a:spcPct val="100000"/>
              </a:lnSpc>
              <a:spcBef>
                <a:spcPts val="900"/>
              </a:spcBef>
              <a:buNone/>
              <a:tabLst>
                <a:tab pos="766445" algn="l"/>
              </a:tabLst>
            </a:pPr>
            <a:r>
              <a:rPr lang="en-NZ" sz="1200">
                <a:latin typeface="Arial"/>
                <a:cs typeface="Arial"/>
              </a:rPr>
              <a:t>We have options of between 5 and 30 years. </a:t>
            </a:r>
          </a:p>
          <a:p>
            <a:pPr marL="12065" marR="1138555" indent="0">
              <a:lnSpc>
                <a:spcPct val="122100"/>
              </a:lnSpc>
              <a:spcBef>
                <a:spcPts val="2230"/>
              </a:spcBef>
              <a:buNone/>
              <a:tabLst>
                <a:tab pos="780415" algn="l"/>
              </a:tabLst>
            </a:pPr>
            <a:endParaRPr lang="en-NZ" sz="1200">
              <a:latin typeface="Arial"/>
              <a:cs typeface="Arial"/>
            </a:endParaRPr>
          </a:p>
          <a:p>
            <a:pPr marL="12065" marR="1138555" indent="0">
              <a:lnSpc>
                <a:spcPct val="122100"/>
              </a:lnSpc>
              <a:spcBef>
                <a:spcPts val="2230"/>
              </a:spcBef>
              <a:buNone/>
              <a:tabLst>
                <a:tab pos="780415" algn="l"/>
              </a:tabLst>
            </a:pPr>
            <a:r>
              <a:rPr lang="en-NZ" sz="1200">
                <a:latin typeface="Arial"/>
                <a:cs typeface="Arial"/>
              </a:rPr>
              <a:t>We are recommending 15 years. </a:t>
            </a:r>
          </a:p>
          <a:p>
            <a:pPr marL="12065" marR="1138555" indent="0">
              <a:lnSpc>
                <a:spcPct val="122100"/>
              </a:lnSpc>
              <a:spcBef>
                <a:spcPts val="2230"/>
              </a:spcBef>
              <a:buNone/>
              <a:tabLst>
                <a:tab pos="780415" algn="l"/>
              </a:tabLst>
            </a:pPr>
            <a:r>
              <a:rPr lang="en-NZ" sz="1200" spc="-20">
                <a:latin typeface="Arial"/>
                <a:cs typeface="Arial"/>
              </a:rPr>
              <a:t>	</a:t>
            </a:r>
          </a:p>
          <a:p>
            <a:pPr marL="12065" marR="1138555" indent="0">
              <a:lnSpc>
                <a:spcPct val="122100"/>
              </a:lnSpc>
              <a:spcBef>
                <a:spcPts val="2230"/>
              </a:spcBef>
              <a:buNone/>
              <a:tabLst>
                <a:tab pos="780415" algn="l"/>
              </a:tabLst>
            </a:pPr>
            <a:r>
              <a:rPr lang="en-NZ" sz="1200">
                <a:latin typeface="Arial"/>
                <a:cs typeface="Arial"/>
              </a:rPr>
              <a:t>Renewable</a:t>
            </a:r>
            <a:r>
              <a:rPr lang="en-NZ" sz="1200" spc="-10">
                <a:latin typeface="Arial"/>
                <a:cs typeface="Arial"/>
              </a:rPr>
              <a:t> </a:t>
            </a:r>
            <a:r>
              <a:rPr lang="en-NZ" sz="1200">
                <a:latin typeface="Arial"/>
                <a:cs typeface="Arial"/>
              </a:rPr>
              <a:t>at</a:t>
            </a:r>
            <a:r>
              <a:rPr lang="en-NZ" sz="1200" spc="-15">
                <a:latin typeface="Arial"/>
                <a:cs typeface="Arial"/>
              </a:rPr>
              <a:t> </a:t>
            </a:r>
            <a:r>
              <a:rPr lang="en-NZ" sz="1200">
                <a:latin typeface="Arial"/>
                <a:cs typeface="Arial"/>
              </a:rPr>
              <a:t>5-year</a:t>
            </a:r>
            <a:r>
              <a:rPr lang="en-NZ" sz="1200" spc="-10">
                <a:latin typeface="Arial"/>
                <a:cs typeface="Arial"/>
              </a:rPr>
              <a:t> intervals</a:t>
            </a:r>
            <a:r>
              <a:rPr lang="en-NZ" sz="1200" spc="985">
                <a:latin typeface="Arial"/>
                <a:cs typeface="Arial"/>
              </a:rPr>
              <a:t> 	</a:t>
            </a:r>
          </a:p>
          <a:p>
            <a:pPr marL="12065" marR="1138555" indent="0">
              <a:lnSpc>
                <a:spcPct val="122100"/>
              </a:lnSpc>
              <a:spcBef>
                <a:spcPts val="2230"/>
              </a:spcBef>
              <a:buNone/>
              <a:tabLst>
                <a:tab pos="780415" algn="l"/>
              </a:tabLst>
            </a:pPr>
            <a:r>
              <a:rPr lang="en-NZ" sz="1200" b="0">
                <a:latin typeface="Arial"/>
                <a:cs typeface="Arial"/>
              </a:rPr>
              <a:t>15</a:t>
            </a:r>
            <a:r>
              <a:rPr lang="en-NZ" sz="1200" b="0" spc="-15">
                <a:latin typeface="Arial"/>
                <a:cs typeface="Arial"/>
              </a:rPr>
              <a:t> </a:t>
            </a:r>
            <a:r>
              <a:rPr lang="en-NZ" sz="1200" b="0">
                <a:latin typeface="Arial"/>
                <a:cs typeface="Arial"/>
              </a:rPr>
              <a:t>years</a:t>
            </a:r>
            <a:r>
              <a:rPr lang="en-NZ" sz="1200" b="0" spc="-10">
                <a:latin typeface="Arial"/>
                <a:cs typeface="Arial"/>
              </a:rPr>
              <a:t> </a:t>
            </a:r>
            <a:r>
              <a:rPr lang="en-NZ" sz="1200" b="0">
                <a:latin typeface="Arial"/>
                <a:cs typeface="Arial"/>
              </a:rPr>
              <a:t>after</a:t>
            </a:r>
            <a:r>
              <a:rPr lang="en-NZ" sz="1200" b="0" spc="-15">
                <a:latin typeface="Arial"/>
                <a:cs typeface="Arial"/>
              </a:rPr>
              <a:t> </a:t>
            </a:r>
            <a:r>
              <a:rPr lang="en-NZ" sz="1200" b="0">
                <a:latin typeface="Arial"/>
                <a:cs typeface="Arial"/>
              </a:rPr>
              <a:t>Green</a:t>
            </a:r>
            <a:r>
              <a:rPr lang="en-NZ" sz="1200" b="0" spc="-10">
                <a:latin typeface="Arial"/>
                <a:cs typeface="Arial"/>
              </a:rPr>
              <a:t> </a:t>
            </a:r>
            <a:r>
              <a:rPr lang="en-NZ" sz="1200" b="0">
                <a:latin typeface="Arial"/>
                <a:cs typeface="Arial"/>
              </a:rPr>
              <a:t>Park</a:t>
            </a:r>
            <a:r>
              <a:rPr lang="en-NZ" sz="1200" b="0" spc="-10">
                <a:latin typeface="Arial"/>
                <a:cs typeface="Arial"/>
              </a:rPr>
              <a:t> </a:t>
            </a:r>
            <a:r>
              <a:rPr lang="en-NZ" sz="1200" b="0" spc="-20">
                <a:latin typeface="Arial"/>
                <a:cs typeface="Arial"/>
              </a:rPr>
              <a:t>Huts</a:t>
            </a:r>
          </a:p>
          <a:p>
            <a:pPr marL="12065" marR="1138555" indent="0">
              <a:lnSpc>
                <a:spcPct val="122100"/>
              </a:lnSpc>
              <a:spcBef>
                <a:spcPts val="2230"/>
              </a:spcBef>
              <a:buNone/>
              <a:tabLst>
                <a:tab pos="780415" algn="l"/>
              </a:tabLst>
            </a:pPr>
            <a:r>
              <a:rPr lang="en-NZ" sz="1200" b="0">
                <a:latin typeface="Arial"/>
                <a:cs typeface="Arial"/>
              </a:rPr>
              <a:t>5</a:t>
            </a:r>
            <a:r>
              <a:rPr lang="en-NZ" sz="1200" b="0" spc="-15">
                <a:latin typeface="Arial"/>
                <a:cs typeface="Arial"/>
              </a:rPr>
              <a:t> </a:t>
            </a:r>
            <a:r>
              <a:rPr lang="en-NZ" sz="1200" b="0">
                <a:latin typeface="Arial"/>
                <a:cs typeface="Arial"/>
              </a:rPr>
              <a:t>years</a:t>
            </a:r>
            <a:r>
              <a:rPr lang="en-NZ" sz="1200" b="0" spc="-10">
                <a:latin typeface="Arial"/>
                <a:cs typeface="Arial"/>
              </a:rPr>
              <a:t> </a:t>
            </a:r>
            <a:r>
              <a:rPr lang="en-NZ" sz="1200" b="0">
                <a:latin typeface="Arial"/>
                <a:cs typeface="Arial"/>
              </a:rPr>
              <a:t>after</a:t>
            </a:r>
            <a:r>
              <a:rPr lang="en-NZ" sz="1200" b="0" spc="-15">
                <a:latin typeface="Arial"/>
                <a:cs typeface="Arial"/>
              </a:rPr>
              <a:t> </a:t>
            </a:r>
            <a:r>
              <a:rPr lang="en-NZ" sz="1200" b="0">
                <a:latin typeface="Arial"/>
                <a:cs typeface="Arial"/>
              </a:rPr>
              <a:t>Lower</a:t>
            </a:r>
            <a:r>
              <a:rPr lang="en-NZ" sz="1200" b="0" spc="-10">
                <a:latin typeface="Arial"/>
                <a:cs typeface="Arial"/>
              </a:rPr>
              <a:t> </a:t>
            </a:r>
            <a:r>
              <a:rPr lang="en-NZ" sz="1200" b="0">
                <a:latin typeface="Arial"/>
                <a:cs typeface="Arial"/>
              </a:rPr>
              <a:t>Selwyn</a:t>
            </a:r>
            <a:r>
              <a:rPr lang="en-NZ" sz="1200" b="0" spc="-10">
                <a:latin typeface="Arial"/>
                <a:cs typeface="Arial"/>
              </a:rPr>
              <a:t> </a:t>
            </a:r>
            <a:r>
              <a:rPr lang="en-NZ" sz="1200" b="0" spc="-20">
                <a:latin typeface="Arial"/>
                <a:cs typeface="Arial"/>
              </a:rPr>
              <a:t>Huts</a:t>
            </a:r>
            <a:endParaRPr lang="en-NZ" sz="1200" b="0">
              <a:latin typeface="Arial"/>
              <a:cs typeface="Arial"/>
            </a:endParaRPr>
          </a:p>
          <a:p>
            <a:r>
              <a:rPr lang="en-NZ"/>
              <a:t>Ultimately Councillors are the final decision maker</a:t>
            </a: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7E75908-5CDA-46AE-BC81-B27D5DF3CA58}" type="slidenum">
              <a:rPr kumimoji="0" lang="en-NZ"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en-NZ"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5847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060"/>
              </a:spcBef>
              <a:buNone/>
              <a:tabLst>
                <a:tab pos="766445" algn="l"/>
              </a:tabLst>
            </a:pPr>
            <a:r>
              <a:rPr lang="en-NZ" sz="1200" b="0">
                <a:latin typeface="Arial"/>
                <a:cs typeface="Arial"/>
              </a:rPr>
              <a:t>Part of deciding what we do with the DOL is to discuss what transfers look like. </a:t>
            </a:r>
          </a:p>
          <a:p>
            <a:pPr marL="12700" indent="0">
              <a:lnSpc>
                <a:spcPct val="100000"/>
              </a:lnSpc>
              <a:spcBef>
                <a:spcPts val="1060"/>
              </a:spcBef>
              <a:buNone/>
              <a:tabLst>
                <a:tab pos="766445" algn="l"/>
              </a:tabLst>
            </a:pPr>
            <a:endParaRPr lang="en-NZ" sz="1200" b="1">
              <a:latin typeface="Arial"/>
              <a:cs typeface="Arial"/>
            </a:endParaRPr>
          </a:p>
          <a:p>
            <a:pPr marL="12700" indent="0">
              <a:lnSpc>
                <a:spcPct val="100000"/>
              </a:lnSpc>
              <a:spcBef>
                <a:spcPts val="1060"/>
              </a:spcBef>
              <a:buNone/>
              <a:tabLst>
                <a:tab pos="766445" algn="l"/>
              </a:tabLst>
            </a:pPr>
            <a:r>
              <a:rPr lang="en-NZ" sz="1200" b="1">
                <a:latin typeface="Arial"/>
                <a:cs typeface="Arial"/>
              </a:rPr>
              <a:t>Transfer</a:t>
            </a:r>
            <a:r>
              <a:rPr lang="en-NZ" sz="1200" b="1" spc="-55">
                <a:latin typeface="Arial"/>
                <a:cs typeface="Arial"/>
              </a:rPr>
              <a:t> </a:t>
            </a:r>
            <a:r>
              <a:rPr lang="en-NZ" sz="1200" b="1">
                <a:latin typeface="Arial"/>
                <a:cs typeface="Arial"/>
              </a:rPr>
              <a:t>of</a:t>
            </a:r>
            <a:r>
              <a:rPr lang="en-NZ" sz="1200" b="1" spc="-50">
                <a:latin typeface="Arial"/>
                <a:cs typeface="Arial"/>
              </a:rPr>
              <a:t> </a:t>
            </a:r>
            <a:r>
              <a:rPr lang="en-NZ" sz="1200" b="1">
                <a:latin typeface="Arial"/>
                <a:cs typeface="Arial"/>
              </a:rPr>
              <a:t>a</a:t>
            </a:r>
            <a:r>
              <a:rPr lang="en-NZ" sz="1200" b="1" spc="-50">
                <a:latin typeface="Arial"/>
                <a:cs typeface="Arial"/>
              </a:rPr>
              <a:t> </a:t>
            </a:r>
            <a:r>
              <a:rPr lang="en-NZ" sz="1200" b="1">
                <a:latin typeface="Arial"/>
                <a:cs typeface="Arial"/>
              </a:rPr>
              <a:t>DOL</a:t>
            </a:r>
            <a:r>
              <a:rPr lang="en-NZ" sz="1200" b="1" spc="-114">
                <a:latin typeface="Arial"/>
                <a:cs typeface="Arial"/>
              </a:rPr>
              <a:t> </a:t>
            </a:r>
            <a:r>
              <a:rPr lang="en-NZ" sz="1200" b="1">
                <a:latin typeface="Arial"/>
                <a:cs typeface="Arial"/>
              </a:rPr>
              <a:t>–</a:t>
            </a:r>
            <a:r>
              <a:rPr lang="en-NZ" sz="1200" b="1" spc="-50">
                <a:latin typeface="Arial"/>
                <a:cs typeface="Arial"/>
              </a:rPr>
              <a:t> </a:t>
            </a:r>
            <a:r>
              <a:rPr lang="en-NZ" sz="1200" b="1" spc="-10">
                <a:latin typeface="Arial"/>
                <a:cs typeface="Arial"/>
              </a:rPr>
              <a:t>Option</a:t>
            </a:r>
          </a:p>
          <a:p>
            <a:pPr marL="12700" indent="0">
              <a:lnSpc>
                <a:spcPct val="100000"/>
              </a:lnSpc>
              <a:spcBef>
                <a:spcPts val="1060"/>
              </a:spcBef>
              <a:buNone/>
              <a:tabLst>
                <a:tab pos="766445" algn="l"/>
              </a:tabLst>
            </a:pPr>
            <a:r>
              <a:rPr lang="en-NZ" sz="1200">
                <a:latin typeface="Arial"/>
                <a:cs typeface="Arial"/>
              </a:rPr>
              <a:t>No</a:t>
            </a:r>
            <a:r>
              <a:rPr lang="en-NZ" sz="1200" spc="-5">
                <a:latin typeface="Arial"/>
                <a:cs typeface="Arial"/>
              </a:rPr>
              <a:t> </a:t>
            </a:r>
            <a:r>
              <a:rPr lang="en-NZ" sz="1200">
                <a:latin typeface="Arial"/>
                <a:cs typeface="Arial"/>
              </a:rPr>
              <a:t>transfer</a:t>
            </a:r>
            <a:r>
              <a:rPr lang="en-NZ" sz="1200" spc="-5">
                <a:latin typeface="Arial"/>
                <a:cs typeface="Arial"/>
              </a:rPr>
              <a:t> </a:t>
            </a:r>
            <a:r>
              <a:rPr lang="en-NZ" sz="1200">
                <a:latin typeface="Arial"/>
                <a:cs typeface="Arial"/>
              </a:rPr>
              <a:t>from</a:t>
            </a:r>
            <a:r>
              <a:rPr lang="en-NZ" sz="1200" spc="-5">
                <a:latin typeface="Arial"/>
                <a:cs typeface="Arial"/>
              </a:rPr>
              <a:t> </a:t>
            </a:r>
            <a:r>
              <a:rPr lang="en-NZ" sz="1200">
                <a:latin typeface="Arial"/>
                <a:cs typeface="Arial"/>
              </a:rPr>
              <a:t>Jun </a:t>
            </a:r>
            <a:r>
              <a:rPr lang="en-NZ" sz="1200" spc="-20">
                <a:latin typeface="Arial"/>
                <a:cs typeface="Arial"/>
              </a:rPr>
              <a:t>2024 </a:t>
            </a:r>
            <a:r>
              <a:rPr lang="en-NZ" sz="1200">
                <a:latin typeface="Arial"/>
                <a:cs typeface="Arial"/>
              </a:rPr>
              <a:t>Phased</a:t>
            </a:r>
            <a:r>
              <a:rPr lang="en-NZ" sz="1200" spc="-15">
                <a:latin typeface="Arial"/>
                <a:cs typeface="Arial"/>
              </a:rPr>
              <a:t> </a:t>
            </a:r>
            <a:r>
              <a:rPr lang="en-NZ" sz="1200">
                <a:latin typeface="Arial"/>
                <a:cs typeface="Arial"/>
              </a:rPr>
              <a:t>transfer</a:t>
            </a:r>
            <a:r>
              <a:rPr lang="en-NZ" sz="1200" spc="-10">
                <a:latin typeface="Arial"/>
                <a:cs typeface="Arial"/>
              </a:rPr>
              <a:t> option</a:t>
            </a:r>
          </a:p>
          <a:p>
            <a:pPr marL="12700" indent="0">
              <a:lnSpc>
                <a:spcPct val="100000"/>
              </a:lnSpc>
              <a:spcBef>
                <a:spcPts val="1060"/>
              </a:spcBef>
              <a:buNone/>
              <a:tabLst>
                <a:tab pos="766445" algn="l"/>
              </a:tabLst>
            </a:pPr>
            <a:r>
              <a:rPr lang="en-NZ" sz="1200">
                <a:latin typeface="Arial"/>
                <a:cs typeface="Arial"/>
              </a:rPr>
              <a:t>Transfers</a:t>
            </a:r>
            <a:r>
              <a:rPr lang="en-NZ" sz="1200" spc="-45">
                <a:latin typeface="Arial"/>
                <a:cs typeface="Arial"/>
              </a:rPr>
              <a:t> </a:t>
            </a:r>
            <a:r>
              <a:rPr lang="en-NZ" sz="1200">
                <a:latin typeface="Arial"/>
                <a:cs typeface="Arial"/>
              </a:rPr>
              <a:t>permitted</a:t>
            </a:r>
            <a:r>
              <a:rPr lang="en-NZ" sz="1200" spc="-45">
                <a:latin typeface="Arial"/>
                <a:cs typeface="Arial"/>
              </a:rPr>
              <a:t> </a:t>
            </a:r>
            <a:r>
              <a:rPr lang="en-NZ" sz="1200">
                <a:latin typeface="Arial"/>
                <a:cs typeface="Arial"/>
              </a:rPr>
              <a:t>until</a:t>
            </a:r>
            <a:r>
              <a:rPr lang="en-NZ" sz="1200" spc="-45">
                <a:latin typeface="Arial"/>
                <a:cs typeface="Arial"/>
              </a:rPr>
              <a:t> </a:t>
            </a:r>
            <a:r>
              <a:rPr lang="en-NZ" sz="1200">
                <a:latin typeface="Arial"/>
                <a:cs typeface="Arial"/>
              </a:rPr>
              <a:t>30</a:t>
            </a:r>
            <a:r>
              <a:rPr lang="en-NZ" sz="1200" spc="-45">
                <a:latin typeface="Arial"/>
                <a:cs typeface="Arial"/>
              </a:rPr>
              <a:t> </a:t>
            </a:r>
            <a:r>
              <a:rPr lang="en-NZ" sz="1200">
                <a:latin typeface="Arial"/>
                <a:cs typeface="Arial"/>
              </a:rPr>
              <a:t>Jun</a:t>
            </a:r>
            <a:r>
              <a:rPr lang="en-NZ" sz="1200" spc="-45">
                <a:latin typeface="Arial"/>
                <a:cs typeface="Arial"/>
              </a:rPr>
              <a:t> </a:t>
            </a:r>
            <a:r>
              <a:rPr lang="en-NZ" sz="1200" spc="-20">
                <a:latin typeface="Arial"/>
                <a:cs typeface="Arial"/>
              </a:rPr>
              <a:t>2034</a:t>
            </a:r>
          </a:p>
          <a:p>
            <a:pPr marL="12700" indent="0">
              <a:lnSpc>
                <a:spcPct val="100000"/>
              </a:lnSpc>
              <a:spcBef>
                <a:spcPts val="1060"/>
              </a:spcBef>
              <a:buNone/>
              <a:tabLst>
                <a:tab pos="766445" algn="l"/>
              </a:tabLst>
            </a:pPr>
            <a:endParaRPr lang="en-NZ" sz="1200">
              <a:latin typeface="Arial"/>
              <a:cs typeface="Arial"/>
            </a:endParaRPr>
          </a:p>
          <a:p>
            <a:pPr marL="12700" indent="0">
              <a:lnSpc>
                <a:spcPct val="100000"/>
              </a:lnSpc>
              <a:spcBef>
                <a:spcPts val="2780"/>
              </a:spcBef>
              <a:buNone/>
              <a:tabLst>
                <a:tab pos="766445" algn="l"/>
              </a:tabLst>
            </a:pPr>
            <a:r>
              <a:rPr lang="en-NZ" sz="1200" b="1" spc="-10">
                <a:latin typeface="Arial"/>
                <a:cs typeface="Arial"/>
              </a:rPr>
              <a:t>Recommended</a:t>
            </a:r>
          </a:p>
          <a:p>
            <a:pPr marL="12700" indent="0">
              <a:lnSpc>
                <a:spcPct val="100000"/>
              </a:lnSpc>
              <a:spcBef>
                <a:spcPts val="2780"/>
              </a:spcBef>
              <a:buNone/>
              <a:tabLst>
                <a:tab pos="766445" algn="l"/>
              </a:tabLst>
            </a:pPr>
            <a:r>
              <a:rPr lang="en-NZ" sz="1200">
                <a:latin typeface="Arial"/>
                <a:cs typeface="Arial"/>
              </a:rPr>
              <a:t>Up</a:t>
            </a:r>
            <a:r>
              <a:rPr lang="en-NZ" sz="1200" spc="-5">
                <a:latin typeface="Arial"/>
                <a:cs typeface="Arial"/>
              </a:rPr>
              <a:t> </a:t>
            </a:r>
            <a:r>
              <a:rPr lang="en-NZ" sz="1200">
                <a:latin typeface="Arial"/>
                <a:cs typeface="Arial"/>
              </a:rPr>
              <a:t>to</a:t>
            </a:r>
            <a:r>
              <a:rPr lang="en-NZ" sz="1200" spc="-5">
                <a:latin typeface="Arial"/>
                <a:cs typeface="Arial"/>
              </a:rPr>
              <a:t> </a:t>
            </a:r>
            <a:r>
              <a:rPr lang="en-NZ" sz="1200">
                <a:latin typeface="Arial"/>
                <a:cs typeface="Arial"/>
              </a:rPr>
              <a:t>30</a:t>
            </a:r>
            <a:r>
              <a:rPr lang="en-NZ" sz="1200" spc="-5">
                <a:latin typeface="Arial"/>
                <a:cs typeface="Arial"/>
              </a:rPr>
              <a:t> </a:t>
            </a:r>
            <a:r>
              <a:rPr lang="en-NZ" sz="1200">
                <a:latin typeface="Arial"/>
                <a:cs typeface="Arial"/>
              </a:rPr>
              <a:t>Jun</a:t>
            </a:r>
            <a:r>
              <a:rPr lang="en-NZ" sz="1200" spc="-5">
                <a:latin typeface="Arial"/>
                <a:cs typeface="Arial"/>
              </a:rPr>
              <a:t> </a:t>
            </a:r>
            <a:r>
              <a:rPr lang="en-NZ" sz="1200">
                <a:latin typeface="Arial"/>
                <a:cs typeface="Arial"/>
              </a:rPr>
              <a:t>2034,</a:t>
            </a:r>
            <a:r>
              <a:rPr lang="en-NZ" sz="1200" spc="-5">
                <a:latin typeface="Arial"/>
                <a:cs typeface="Arial"/>
              </a:rPr>
              <a:t> </a:t>
            </a:r>
            <a:r>
              <a:rPr lang="en-NZ" sz="1200">
                <a:latin typeface="Arial"/>
                <a:cs typeface="Arial"/>
              </a:rPr>
              <a:t>to</a:t>
            </a:r>
            <a:r>
              <a:rPr lang="en-NZ" sz="1200" spc="-5">
                <a:latin typeface="Arial"/>
                <a:cs typeface="Arial"/>
              </a:rPr>
              <a:t> </a:t>
            </a:r>
            <a:r>
              <a:rPr lang="en-NZ" sz="1200" spc="-10">
                <a:latin typeface="Arial"/>
                <a:cs typeface="Arial"/>
              </a:rPr>
              <a:t>anyone.</a:t>
            </a:r>
          </a:p>
          <a:p>
            <a:pPr marL="12700" indent="0">
              <a:lnSpc>
                <a:spcPct val="100000"/>
              </a:lnSpc>
              <a:spcBef>
                <a:spcPts val="2780"/>
              </a:spcBef>
              <a:buNone/>
              <a:tabLst>
                <a:tab pos="766445" algn="l"/>
              </a:tabLst>
            </a:pPr>
            <a:r>
              <a:rPr lang="en-NZ" sz="1200">
                <a:latin typeface="Arial"/>
                <a:cs typeface="Arial"/>
              </a:rPr>
              <a:t>After</a:t>
            </a:r>
            <a:r>
              <a:rPr lang="en-NZ" sz="1200" spc="-20">
                <a:latin typeface="Arial"/>
                <a:cs typeface="Arial"/>
              </a:rPr>
              <a:t> </a:t>
            </a:r>
            <a:r>
              <a:rPr lang="en-NZ" sz="1200">
                <a:latin typeface="Arial"/>
                <a:cs typeface="Arial"/>
              </a:rPr>
              <a:t>30</a:t>
            </a:r>
            <a:r>
              <a:rPr lang="en-NZ" sz="1200" spc="-10">
                <a:latin typeface="Arial"/>
                <a:cs typeface="Arial"/>
              </a:rPr>
              <a:t> </a:t>
            </a:r>
            <a:r>
              <a:rPr lang="en-NZ" sz="1200">
                <a:latin typeface="Arial"/>
                <a:cs typeface="Arial"/>
              </a:rPr>
              <a:t>Jun</a:t>
            </a:r>
            <a:r>
              <a:rPr lang="en-NZ" sz="1200" spc="-10">
                <a:latin typeface="Arial"/>
                <a:cs typeface="Arial"/>
              </a:rPr>
              <a:t> </a:t>
            </a:r>
            <a:r>
              <a:rPr lang="en-NZ" sz="1200">
                <a:latin typeface="Arial"/>
                <a:cs typeface="Arial"/>
              </a:rPr>
              <a:t>2034,</a:t>
            </a:r>
            <a:r>
              <a:rPr lang="en-NZ" sz="1200" spc="-10">
                <a:latin typeface="Arial"/>
                <a:cs typeface="Arial"/>
              </a:rPr>
              <a:t> </a:t>
            </a:r>
            <a:r>
              <a:rPr lang="en-NZ" sz="1200">
                <a:latin typeface="Arial"/>
                <a:cs typeface="Arial"/>
              </a:rPr>
              <a:t>only</a:t>
            </a:r>
            <a:r>
              <a:rPr lang="en-NZ" sz="1200" spc="-10">
                <a:latin typeface="Arial"/>
                <a:cs typeface="Arial"/>
              </a:rPr>
              <a:t> </a:t>
            </a:r>
            <a:r>
              <a:rPr lang="en-NZ" sz="1200">
                <a:latin typeface="Arial"/>
                <a:cs typeface="Arial"/>
              </a:rPr>
              <a:t>to</a:t>
            </a:r>
            <a:r>
              <a:rPr lang="en-NZ" sz="1200" spc="-10">
                <a:latin typeface="Arial"/>
                <a:cs typeface="Arial"/>
              </a:rPr>
              <a:t> </a:t>
            </a:r>
            <a:r>
              <a:rPr lang="en-NZ" sz="1200">
                <a:latin typeface="Arial"/>
                <a:cs typeface="Arial"/>
              </a:rPr>
              <a:t>identified</a:t>
            </a:r>
            <a:r>
              <a:rPr lang="en-NZ" sz="1200" spc="-5">
                <a:latin typeface="Arial"/>
                <a:cs typeface="Arial"/>
              </a:rPr>
              <a:t> </a:t>
            </a:r>
            <a:r>
              <a:rPr lang="en-NZ" sz="1200" spc="-10">
                <a:latin typeface="Arial"/>
                <a:cs typeface="Arial"/>
              </a:rPr>
              <a:t>persons</a:t>
            </a:r>
            <a:endParaRPr lang="en-NZ" sz="1200">
              <a:latin typeface="Arial"/>
              <a:cs typeface="Arial"/>
            </a:endParaRPr>
          </a:p>
          <a:p>
            <a:endParaRPr lang="en-NZ"/>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7E75908-5CDA-46AE-BC81-B27D5DF3CA58}" type="slidenum">
              <a:rPr kumimoji="0" lang="en-NZ"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12</a:t>
            </a:fld>
            <a:endParaRPr kumimoji="0" lang="en-NZ"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78990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060"/>
              </a:spcBef>
              <a:buNone/>
              <a:tabLst>
                <a:tab pos="766445" algn="l"/>
              </a:tabLst>
            </a:pPr>
            <a:r>
              <a:rPr lang="en-NZ" sz="1200" b="0">
                <a:latin typeface="Arial"/>
                <a:cs typeface="Arial"/>
              </a:rPr>
              <a:t>We’re looking at what other conditions needs to support the need to set a finite period and work towards that. </a:t>
            </a:r>
          </a:p>
          <a:p>
            <a:pPr marL="12700" indent="0">
              <a:lnSpc>
                <a:spcPct val="100000"/>
              </a:lnSpc>
              <a:spcBef>
                <a:spcPts val="1060"/>
              </a:spcBef>
              <a:buNone/>
              <a:tabLst>
                <a:tab pos="766445" algn="l"/>
              </a:tabLst>
            </a:pPr>
            <a:endParaRPr lang="en-NZ" sz="1200" b="0">
              <a:latin typeface="Arial"/>
              <a:cs typeface="Arial"/>
            </a:endParaRPr>
          </a:p>
          <a:p>
            <a:pPr marL="12700" indent="0">
              <a:lnSpc>
                <a:spcPct val="100000"/>
              </a:lnSpc>
              <a:spcBef>
                <a:spcPts val="1060"/>
              </a:spcBef>
              <a:buNone/>
              <a:tabLst>
                <a:tab pos="766445" algn="l"/>
              </a:tabLst>
            </a:pPr>
            <a:r>
              <a:rPr lang="en-NZ" sz="1200" b="0">
                <a:latin typeface="Arial"/>
                <a:cs typeface="Arial"/>
              </a:rPr>
              <a:t>Interim solution of the wastewater gives breathing space to allow council and community to work through what that could be.  Which would involved better compliance monitoring to keep you and your neighbours safe. </a:t>
            </a:r>
          </a:p>
          <a:p>
            <a:pPr marL="12700" indent="0">
              <a:lnSpc>
                <a:spcPct val="100000"/>
              </a:lnSpc>
              <a:spcBef>
                <a:spcPts val="1060"/>
              </a:spcBef>
              <a:buNone/>
              <a:tabLst>
                <a:tab pos="766445" algn="l"/>
              </a:tabLst>
            </a:pPr>
            <a:endParaRPr lang="en-NZ" sz="1200" b="0">
              <a:latin typeface="Arial"/>
              <a:cs typeface="Arial"/>
            </a:endParaRPr>
          </a:p>
          <a:p>
            <a:pPr marL="12700" indent="0">
              <a:lnSpc>
                <a:spcPct val="100000"/>
              </a:lnSpc>
              <a:spcBef>
                <a:spcPts val="1060"/>
              </a:spcBef>
              <a:buNone/>
              <a:tabLst>
                <a:tab pos="766445" algn="l"/>
              </a:tabLst>
            </a:pPr>
            <a:r>
              <a:rPr lang="en-NZ" sz="1200" b="0">
                <a:latin typeface="Arial"/>
                <a:cs typeface="Arial"/>
              </a:rPr>
              <a:t>Safety of building act</a:t>
            </a:r>
          </a:p>
          <a:p>
            <a:pPr marL="12700" indent="0">
              <a:lnSpc>
                <a:spcPct val="100000"/>
              </a:lnSpc>
              <a:spcBef>
                <a:spcPts val="1060"/>
              </a:spcBef>
              <a:buNone/>
              <a:tabLst>
                <a:tab pos="766445" algn="l"/>
              </a:tabLst>
            </a:pPr>
            <a:r>
              <a:rPr lang="en-NZ" sz="1200" b="0">
                <a:latin typeface="Arial"/>
                <a:cs typeface="Arial"/>
              </a:rPr>
              <a:t>No environmental safety issues like fire risk</a:t>
            </a:r>
          </a:p>
          <a:p>
            <a:pPr marL="12700" indent="0">
              <a:lnSpc>
                <a:spcPct val="100000"/>
              </a:lnSpc>
              <a:spcBef>
                <a:spcPts val="1060"/>
              </a:spcBef>
              <a:buNone/>
              <a:tabLst>
                <a:tab pos="766445" algn="l"/>
              </a:tabLst>
            </a:pPr>
            <a:endParaRPr lang="en-NZ" sz="1200" b="0">
              <a:latin typeface="Arial"/>
              <a:cs typeface="Arial"/>
            </a:endParaRPr>
          </a:p>
          <a:p>
            <a:pPr marL="12700" indent="0">
              <a:lnSpc>
                <a:spcPct val="100000"/>
              </a:lnSpc>
              <a:spcBef>
                <a:spcPts val="1060"/>
              </a:spcBef>
              <a:buNone/>
              <a:tabLst>
                <a:tab pos="766445" algn="l"/>
              </a:tabLst>
            </a:pPr>
            <a:r>
              <a:rPr lang="en-NZ" sz="1200" b="0">
                <a:latin typeface="Arial"/>
                <a:cs typeface="Arial"/>
              </a:rPr>
              <a:t>Repairs or any remediation will be funded by the hut owner. </a:t>
            </a:r>
          </a:p>
          <a:p>
            <a:pPr marL="12700" indent="0">
              <a:lnSpc>
                <a:spcPct val="100000"/>
              </a:lnSpc>
              <a:spcBef>
                <a:spcPts val="1060"/>
              </a:spcBef>
              <a:buNone/>
              <a:tabLst>
                <a:tab pos="766445" algn="l"/>
              </a:tabLst>
            </a:pPr>
            <a:endParaRPr lang="en-NZ" sz="1200" b="1">
              <a:latin typeface="Arial"/>
              <a:cs typeface="Arial"/>
            </a:endParaRPr>
          </a:p>
          <a:p>
            <a:endParaRPr lang="en-NZ"/>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75908-5CDA-46AE-BC81-B27D5DF3CA58}" type="slidenum">
              <a:rPr kumimoji="0" lang="en-NZ"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NZ"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906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There is a process we have been working to with a timeframe. </a:t>
            </a:r>
          </a:p>
          <a:p>
            <a:endParaRPr lang="en-NZ"/>
          </a:p>
          <a:p>
            <a:r>
              <a:rPr lang="en-NZ"/>
              <a:t>Reiterate the wastewater option isn’t them being left out. </a:t>
            </a:r>
          </a:p>
          <a:p>
            <a:r>
              <a:rPr lang="en-NZ"/>
              <a:t>We need to discuss what this means.</a:t>
            </a:r>
          </a:p>
          <a:p>
            <a:endParaRPr lang="en-NZ"/>
          </a:p>
          <a:p>
            <a:r>
              <a:rPr lang="en-NZ"/>
              <a:t>29</a:t>
            </a:r>
            <a:r>
              <a:rPr lang="en-NZ" baseline="30000"/>
              <a:t>th</a:t>
            </a:r>
            <a:r>
              <a:rPr lang="en-NZ"/>
              <a:t> April is when you can sign your licence which needs to be done and it will then be effective on 30</a:t>
            </a:r>
            <a:r>
              <a:rPr lang="en-NZ" baseline="30000"/>
              <a:t>th</a:t>
            </a:r>
            <a:r>
              <a:rPr lang="en-NZ"/>
              <a:t> June. </a:t>
            </a: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7E75908-5CDA-46AE-BC81-B27D5DF3CA58}" type="slidenum">
              <a:rPr kumimoji="0" lang="en-NZ"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NZ"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15089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We have our standard customer service lines to do this – so either call us and your query will be captured and responded to or use our online form. 0800 SELWYN (735 996)</a:t>
            </a:r>
          </a:p>
          <a:p>
            <a:r>
              <a:rPr lang="en-NZ"/>
              <a:t>Tim is in charge of this work</a:t>
            </a:r>
          </a:p>
          <a:p>
            <a:r>
              <a:rPr lang="en-NZ"/>
              <a:t>Sharon happy to meet</a:t>
            </a:r>
          </a:p>
          <a:p>
            <a:r>
              <a:rPr lang="en-NZ"/>
              <a:t>If a group setting isn’t comfortable for you then we can arrange another way of speaking to you. </a:t>
            </a:r>
          </a:p>
          <a:p>
            <a:endParaRPr lang="en-NZ"/>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7E75908-5CDA-46AE-BC81-B27D5DF3CA58}" type="slidenum">
              <a:rPr kumimoji="0" lang="en-NZ"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NZ"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80958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900"/>
              </a:spcBef>
              <a:buNone/>
              <a:tabLst>
                <a:tab pos="766445" algn="l"/>
              </a:tabLst>
            </a:pPr>
            <a:r>
              <a:rPr lang="en-NZ" sz="1200">
                <a:latin typeface="Arial"/>
                <a:cs typeface="Arial"/>
              </a:rPr>
              <a:t>We know we now have to make a decision about what the final time period is for the Deed of Licence is for Upper Selwyn Huts </a:t>
            </a:r>
          </a:p>
          <a:p>
            <a:pPr marL="12700" indent="0">
              <a:lnSpc>
                <a:spcPct val="100000"/>
              </a:lnSpc>
              <a:spcBef>
                <a:spcPts val="900"/>
              </a:spcBef>
              <a:buNone/>
              <a:tabLst>
                <a:tab pos="766445" algn="l"/>
              </a:tabLst>
            </a:pPr>
            <a:r>
              <a:rPr lang="en-NZ" sz="1200">
                <a:latin typeface="Arial"/>
                <a:cs typeface="Arial"/>
              </a:rPr>
              <a:t>This was decided in a council decision on May 2019 at a public meeting. </a:t>
            </a:r>
          </a:p>
          <a:p>
            <a:pPr marL="12700" indent="0">
              <a:lnSpc>
                <a:spcPct val="100000"/>
              </a:lnSpc>
              <a:spcBef>
                <a:spcPts val="900"/>
              </a:spcBef>
              <a:buNone/>
              <a:tabLst>
                <a:tab pos="766445" algn="l"/>
              </a:tabLst>
            </a:pPr>
            <a:r>
              <a:rPr lang="en-NZ" sz="1200">
                <a:latin typeface="Arial"/>
                <a:cs typeface="Arial"/>
              </a:rPr>
              <a:t>We have options of between 5 and 30 years. </a:t>
            </a:r>
          </a:p>
          <a:p>
            <a:pPr marL="12065" marR="1138555" indent="0">
              <a:lnSpc>
                <a:spcPct val="122100"/>
              </a:lnSpc>
              <a:spcBef>
                <a:spcPts val="2230"/>
              </a:spcBef>
              <a:buNone/>
              <a:tabLst>
                <a:tab pos="780415" algn="l"/>
              </a:tabLst>
            </a:pPr>
            <a:r>
              <a:rPr lang="en-NZ" sz="1200">
                <a:latin typeface="Arial"/>
                <a:cs typeface="Arial"/>
              </a:rPr>
              <a:t>7</a:t>
            </a:r>
          </a:p>
          <a:p>
            <a:pPr marL="12065" marR="1138555" indent="0">
              <a:lnSpc>
                <a:spcPct val="122100"/>
              </a:lnSpc>
              <a:spcBef>
                <a:spcPts val="2230"/>
              </a:spcBef>
              <a:buNone/>
              <a:tabLst>
                <a:tab pos="780415" algn="l"/>
              </a:tabLst>
            </a:pPr>
            <a:r>
              <a:rPr lang="en-NZ" sz="1200">
                <a:latin typeface="Arial"/>
                <a:cs typeface="Arial"/>
              </a:rPr>
              <a:t>We are recommending 15 years. </a:t>
            </a:r>
          </a:p>
          <a:p>
            <a:pPr marL="12065" marR="1138555" indent="0">
              <a:lnSpc>
                <a:spcPct val="122100"/>
              </a:lnSpc>
              <a:spcBef>
                <a:spcPts val="2230"/>
              </a:spcBef>
              <a:buNone/>
              <a:tabLst>
                <a:tab pos="780415" algn="l"/>
              </a:tabLst>
            </a:pPr>
            <a:r>
              <a:rPr lang="en-NZ" sz="1200" spc="-20">
                <a:latin typeface="Arial"/>
                <a:cs typeface="Arial"/>
              </a:rPr>
              <a:t>	</a:t>
            </a:r>
          </a:p>
          <a:p>
            <a:pPr marL="12065" marR="1138555" indent="0">
              <a:lnSpc>
                <a:spcPct val="122100"/>
              </a:lnSpc>
              <a:spcBef>
                <a:spcPts val="2230"/>
              </a:spcBef>
              <a:buNone/>
              <a:tabLst>
                <a:tab pos="780415" algn="l"/>
              </a:tabLst>
            </a:pPr>
            <a:r>
              <a:rPr lang="en-NZ" sz="1200">
                <a:latin typeface="Arial"/>
                <a:cs typeface="Arial"/>
              </a:rPr>
              <a:t>Renewable</a:t>
            </a:r>
            <a:r>
              <a:rPr lang="en-NZ" sz="1200" spc="-10">
                <a:latin typeface="Arial"/>
                <a:cs typeface="Arial"/>
              </a:rPr>
              <a:t> </a:t>
            </a:r>
            <a:r>
              <a:rPr lang="en-NZ" sz="1200">
                <a:latin typeface="Arial"/>
                <a:cs typeface="Arial"/>
              </a:rPr>
              <a:t>at</a:t>
            </a:r>
            <a:r>
              <a:rPr lang="en-NZ" sz="1200" spc="-15">
                <a:latin typeface="Arial"/>
                <a:cs typeface="Arial"/>
              </a:rPr>
              <a:t> </a:t>
            </a:r>
            <a:r>
              <a:rPr lang="en-NZ" sz="1200">
                <a:latin typeface="Arial"/>
                <a:cs typeface="Arial"/>
              </a:rPr>
              <a:t>5-year</a:t>
            </a:r>
            <a:r>
              <a:rPr lang="en-NZ" sz="1200" spc="-10">
                <a:latin typeface="Arial"/>
                <a:cs typeface="Arial"/>
              </a:rPr>
              <a:t> intervals</a:t>
            </a:r>
            <a:r>
              <a:rPr lang="en-NZ" sz="1200" spc="985">
                <a:latin typeface="Arial"/>
                <a:cs typeface="Arial"/>
              </a:rPr>
              <a:t> 	</a:t>
            </a:r>
          </a:p>
          <a:p>
            <a:pPr marL="12065" marR="1138555" indent="0">
              <a:lnSpc>
                <a:spcPct val="122100"/>
              </a:lnSpc>
              <a:spcBef>
                <a:spcPts val="2230"/>
              </a:spcBef>
              <a:buNone/>
              <a:tabLst>
                <a:tab pos="780415" algn="l"/>
              </a:tabLst>
            </a:pPr>
            <a:r>
              <a:rPr lang="en-NZ" sz="1200" b="0">
                <a:latin typeface="Arial"/>
                <a:cs typeface="Arial"/>
              </a:rPr>
              <a:t>15</a:t>
            </a:r>
            <a:r>
              <a:rPr lang="en-NZ" sz="1200" b="0" spc="-15">
                <a:latin typeface="Arial"/>
                <a:cs typeface="Arial"/>
              </a:rPr>
              <a:t> </a:t>
            </a:r>
            <a:r>
              <a:rPr lang="en-NZ" sz="1200" b="0">
                <a:latin typeface="Arial"/>
                <a:cs typeface="Arial"/>
              </a:rPr>
              <a:t>years</a:t>
            </a:r>
            <a:r>
              <a:rPr lang="en-NZ" sz="1200" b="0" spc="-10">
                <a:latin typeface="Arial"/>
                <a:cs typeface="Arial"/>
              </a:rPr>
              <a:t> </a:t>
            </a:r>
            <a:r>
              <a:rPr lang="en-NZ" sz="1200" b="0">
                <a:latin typeface="Arial"/>
                <a:cs typeface="Arial"/>
              </a:rPr>
              <a:t>after</a:t>
            </a:r>
            <a:r>
              <a:rPr lang="en-NZ" sz="1200" b="0" spc="-15">
                <a:latin typeface="Arial"/>
                <a:cs typeface="Arial"/>
              </a:rPr>
              <a:t> </a:t>
            </a:r>
            <a:r>
              <a:rPr lang="en-NZ" sz="1200" b="0">
                <a:latin typeface="Arial"/>
                <a:cs typeface="Arial"/>
              </a:rPr>
              <a:t>Green</a:t>
            </a:r>
            <a:r>
              <a:rPr lang="en-NZ" sz="1200" b="0" spc="-10">
                <a:latin typeface="Arial"/>
                <a:cs typeface="Arial"/>
              </a:rPr>
              <a:t> </a:t>
            </a:r>
            <a:r>
              <a:rPr lang="en-NZ" sz="1200" b="0">
                <a:latin typeface="Arial"/>
                <a:cs typeface="Arial"/>
              </a:rPr>
              <a:t>Park</a:t>
            </a:r>
            <a:r>
              <a:rPr lang="en-NZ" sz="1200" b="0" spc="-10">
                <a:latin typeface="Arial"/>
                <a:cs typeface="Arial"/>
              </a:rPr>
              <a:t> </a:t>
            </a:r>
            <a:r>
              <a:rPr lang="en-NZ" sz="1200" b="0" spc="-20">
                <a:latin typeface="Arial"/>
                <a:cs typeface="Arial"/>
              </a:rPr>
              <a:t>Huts</a:t>
            </a:r>
          </a:p>
          <a:p>
            <a:pPr marL="12065" marR="1138555" indent="0">
              <a:lnSpc>
                <a:spcPct val="122100"/>
              </a:lnSpc>
              <a:spcBef>
                <a:spcPts val="2230"/>
              </a:spcBef>
              <a:buNone/>
              <a:tabLst>
                <a:tab pos="780415" algn="l"/>
              </a:tabLst>
            </a:pPr>
            <a:r>
              <a:rPr lang="en-NZ" sz="1200" b="0">
                <a:latin typeface="Arial"/>
                <a:cs typeface="Arial"/>
              </a:rPr>
              <a:t>5</a:t>
            </a:r>
            <a:r>
              <a:rPr lang="en-NZ" sz="1200" b="0" spc="-15">
                <a:latin typeface="Arial"/>
                <a:cs typeface="Arial"/>
              </a:rPr>
              <a:t> </a:t>
            </a:r>
            <a:r>
              <a:rPr lang="en-NZ" sz="1200" b="0">
                <a:latin typeface="Arial"/>
                <a:cs typeface="Arial"/>
              </a:rPr>
              <a:t>years</a:t>
            </a:r>
            <a:r>
              <a:rPr lang="en-NZ" sz="1200" b="0" spc="-10">
                <a:latin typeface="Arial"/>
                <a:cs typeface="Arial"/>
              </a:rPr>
              <a:t> </a:t>
            </a:r>
            <a:r>
              <a:rPr lang="en-NZ" sz="1200" b="0">
                <a:latin typeface="Arial"/>
                <a:cs typeface="Arial"/>
              </a:rPr>
              <a:t>after</a:t>
            </a:r>
            <a:r>
              <a:rPr lang="en-NZ" sz="1200" b="0" spc="-15">
                <a:latin typeface="Arial"/>
                <a:cs typeface="Arial"/>
              </a:rPr>
              <a:t> </a:t>
            </a:r>
            <a:r>
              <a:rPr lang="en-NZ" sz="1200" b="0">
                <a:latin typeface="Arial"/>
                <a:cs typeface="Arial"/>
              </a:rPr>
              <a:t>Lower</a:t>
            </a:r>
            <a:r>
              <a:rPr lang="en-NZ" sz="1200" b="0" spc="-10">
                <a:latin typeface="Arial"/>
                <a:cs typeface="Arial"/>
              </a:rPr>
              <a:t> </a:t>
            </a:r>
            <a:r>
              <a:rPr lang="en-NZ" sz="1200" b="0">
                <a:latin typeface="Arial"/>
                <a:cs typeface="Arial"/>
              </a:rPr>
              <a:t>Selwyn</a:t>
            </a:r>
            <a:r>
              <a:rPr lang="en-NZ" sz="1200" b="0" spc="-10">
                <a:latin typeface="Arial"/>
                <a:cs typeface="Arial"/>
              </a:rPr>
              <a:t> </a:t>
            </a:r>
            <a:r>
              <a:rPr lang="en-NZ" sz="1200" b="0" spc="-20">
                <a:latin typeface="Arial"/>
                <a:cs typeface="Arial"/>
              </a:rPr>
              <a:t>Huts</a:t>
            </a:r>
            <a:endParaRPr lang="en-NZ" sz="1200" b="0">
              <a:latin typeface="Arial"/>
              <a:cs typeface="Arial"/>
            </a:endParaRPr>
          </a:p>
          <a:p>
            <a:r>
              <a:rPr lang="en-NZ"/>
              <a:t>Ultimately Council is the final decision maker</a:t>
            </a: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7E75908-5CDA-46AE-BC81-B27D5DF3CA58}" type="slidenum">
              <a:rPr kumimoji="0" lang="en-NZ"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NZ"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00607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Let’s discuss what working together looks like. </a:t>
            </a:r>
          </a:p>
          <a:p>
            <a:r>
              <a:rPr lang="en-NZ"/>
              <a:t>Do we form a project group?</a:t>
            </a:r>
          </a:p>
          <a:p>
            <a:r>
              <a:rPr lang="en-NZ"/>
              <a:t>What could that look like?</a:t>
            </a:r>
          </a:p>
          <a:p>
            <a:endParaRPr lang="en-NZ"/>
          </a:p>
          <a:p>
            <a:r>
              <a:rPr lang="en-NZ"/>
              <a:t>Support team of government agencies to explore what the future is for this community. </a:t>
            </a:r>
          </a:p>
          <a:p>
            <a:pPr marL="12700" indent="0">
              <a:lnSpc>
                <a:spcPct val="100000"/>
              </a:lnSpc>
              <a:spcBef>
                <a:spcPts val="105"/>
              </a:spcBef>
              <a:buNone/>
              <a:tabLst>
                <a:tab pos="766445" algn="l"/>
              </a:tabLst>
            </a:pPr>
            <a:endParaRPr lang="en-NZ"/>
          </a:p>
          <a:p>
            <a:pPr marL="12700" indent="0">
              <a:lnSpc>
                <a:spcPct val="100000"/>
              </a:lnSpc>
              <a:spcBef>
                <a:spcPts val="105"/>
              </a:spcBef>
              <a:buNone/>
              <a:tabLst>
                <a:tab pos="766445" algn="l"/>
              </a:tabLst>
            </a:pPr>
            <a:endParaRPr lang="en-NZ"/>
          </a:p>
          <a:p>
            <a:endParaRPr lang="en-NZ"/>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7E75908-5CDA-46AE-BC81-B27D5DF3CA58}" type="slidenum">
              <a:rPr kumimoji="0" lang="en-NZ"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17</a:t>
            </a:fld>
            <a:endParaRPr kumimoji="0" lang="en-NZ"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06739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Reiterate how to get in touch if you have further questions</a:t>
            </a: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7E75908-5CDA-46AE-BC81-B27D5DF3CA58}" type="slidenum">
              <a:rPr kumimoji="0" lang="en-NZ"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18</a:t>
            </a:fld>
            <a:endParaRPr kumimoji="0" lang="en-NZ"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77673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Next steps – Reiterate timeline next slide</a:t>
            </a:r>
          </a:p>
          <a:p>
            <a:endParaRPr lang="en-NZ"/>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7E75908-5CDA-46AE-BC81-B27D5DF3CA58}" type="slidenum">
              <a:rPr kumimoji="0" lang="en-NZ"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19</a:t>
            </a:fld>
            <a:endParaRPr kumimoji="0" lang="en-NZ"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28367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There is a process we have been working to with a timeframe. </a:t>
            </a:r>
          </a:p>
          <a:p>
            <a:endParaRPr lang="en-NZ"/>
          </a:p>
          <a:p>
            <a:r>
              <a:rPr lang="en-NZ"/>
              <a:t>Reiterate the wastewater option isn’t them being left out. </a:t>
            </a:r>
          </a:p>
          <a:p>
            <a:r>
              <a:rPr lang="en-NZ"/>
              <a:t>We need to discuss what this means.</a:t>
            </a:r>
          </a:p>
          <a:p>
            <a:endParaRPr lang="en-NZ"/>
          </a:p>
          <a:p>
            <a:r>
              <a:rPr lang="en-NZ"/>
              <a:t>29</a:t>
            </a:r>
            <a:r>
              <a:rPr lang="en-NZ" baseline="30000"/>
              <a:t>th</a:t>
            </a:r>
            <a:r>
              <a:rPr lang="en-NZ"/>
              <a:t> March is when you can sign your licence which needs to be done and it will then be effective on 30</a:t>
            </a:r>
            <a:r>
              <a:rPr lang="en-NZ" baseline="30000"/>
              <a:t>th</a:t>
            </a:r>
            <a:r>
              <a:rPr lang="en-NZ"/>
              <a:t> June. </a:t>
            </a: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7E75908-5CDA-46AE-BC81-B27D5DF3CA58}" type="slidenum">
              <a:rPr kumimoji="0" lang="en-NZ"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20</a:t>
            </a:fld>
            <a:endParaRPr kumimoji="0" lang="en-NZ"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6824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We’re here to discuss what’s happening with the land and area Upper Selwyn Huts is and some of the things which will affect the huts in the future. </a:t>
            </a:r>
          </a:p>
          <a:p>
            <a:endParaRPr lang="en-NZ"/>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7E75908-5CDA-46AE-BC81-B27D5DF3CA58}" type="slidenum">
              <a:rPr kumimoji="0" lang="en-NZ"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en-NZ"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3546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NZ"/>
              <a:t>History of how we have got here – Sam to provide. </a:t>
            </a:r>
          </a:p>
          <a:p>
            <a:pPr marL="342900" indent="-342900">
              <a:buFont typeface="Arial" panose="020B0604020202020204" pitchFamily="34" charset="0"/>
              <a:buChar char="•"/>
            </a:pPr>
            <a:r>
              <a:rPr lang="en-NZ"/>
              <a:t>Ongoing challenges with supporting the community into the future</a:t>
            </a:r>
          </a:p>
          <a:p>
            <a:pPr marL="342900" indent="-342900">
              <a:buFont typeface="Arial" panose="020B0604020202020204" pitchFamily="34" charset="0"/>
              <a:buChar char="•"/>
            </a:pPr>
            <a:r>
              <a:rPr lang="en-NZ"/>
              <a:t>Overview of how a wastewater upgrade is needed</a:t>
            </a:r>
          </a:p>
          <a:p>
            <a:pPr marL="342900" indent="-342900">
              <a:buFont typeface="Arial" panose="020B0604020202020204" pitchFamily="34" charset="0"/>
              <a:buChar char="•"/>
            </a:pPr>
            <a:r>
              <a:rPr lang="en-NZ"/>
              <a:t>Wastewater is a problem for the other hut communities with DOC and Ngai Tahu no longer able to provide this to </a:t>
            </a:r>
            <a:r>
              <a:rPr lang="en-NZ" err="1"/>
              <a:t>Greenpark</a:t>
            </a:r>
            <a:r>
              <a:rPr lang="en-NZ"/>
              <a:t> and Lower Selwyn Huts. </a:t>
            </a:r>
          </a:p>
          <a:p>
            <a:pPr marL="342900" indent="-342900">
              <a:buFont typeface="Arial" panose="020B0604020202020204" pitchFamily="34" charset="0"/>
              <a:buChar char="•"/>
            </a:pPr>
            <a:r>
              <a:rPr lang="en-NZ"/>
              <a:t>More bad weather meaning more evacuations mostly due to the road flooding. And its not just being cut off - we need to evacuate to prevent resources going to the huts because someone stayed there instead of evacuating which diverts resources. </a:t>
            </a:r>
          </a:p>
          <a:p>
            <a:pPr marL="342900" indent="-342900">
              <a:buFont typeface="Arial" panose="020B0604020202020204" pitchFamily="34" charset="0"/>
              <a:buChar char="•"/>
            </a:pPr>
            <a:endParaRPr lang="en-NZ"/>
          </a:p>
          <a:p>
            <a:pPr marL="0" indent="0">
              <a:buFont typeface="Arial" panose="020B0604020202020204" pitchFamily="34" charset="0"/>
              <a:buNone/>
            </a:pPr>
            <a:r>
              <a:rPr lang="en-NZ"/>
              <a:t>Additional information which may be needed here but can be discussed further in</a:t>
            </a:r>
          </a:p>
          <a:p>
            <a:pPr marL="342900" indent="-342900">
              <a:buFont typeface="Arial" panose="020B0604020202020204" pitchFamily="34" charset="0"/>
              <a:buChar char="•"/>
            </a:pPr>
            <a:r>
              <a:rPr lang="en-NZ"/>
              <a:t>USH community will pay for any Wastewater Solution – Council Resolution May 2019</a:t>
            </a:r>
          </a:p>
          <a:p>
            <a:pPr marL="342900" indent="-342900">
              <a:buFont typeface="Arial" panose="020B0604020202020204" pitchFamily="34" charset="0"/>
              <a:buChar char="•"/>
            </a:pPr>
            <a:r>
              <a:rPr lang="en-NZ"/>
              <a:t>Pines WWTP Pipeline and USH branch line cost now $35.56M. </a:t>
            </a:r>
          </a:p>
          <a:p>
            <a:pPr marL="342900" indent="-342900">
              <a:buFont typeface="Arial" panose="020B0604020202020204" pitchFamily="34" charset="0"/>
              <a:buChar char="•"/>
            </a:pPr>
            <a:r>
              <a:rPr lang="en-NZ"/>
              <a:t>The USH component estimated to be $4.06M revised.</a:t>
            </a:r>
          </a:p>
          <a:p>
            <a:pPr marL="342900" indent="-342900">
              <a:buFont typeface="Arial" panose="020B0604020202020204" pitchFamily="34" charset="0"/>
              <a:buChar char="•"/>
            </a:pPr>
            <a:r>
              <a:rPr lang="en-NZ"/>
              <a:t>Cost to USH owners originally briefed when pipe was approved was $1K per year for 15 yrs.</a:t>
            </a:r>
          </a:p>
          <a:p>
            <a:pPr marL="342900" indent="-342900">
              <a:buFont typeface="Arial" panose="020B0604020202020204" pitchFamily="34" charset="0"/>
              <a:buChar char="•"/>
            </a:pPr>
            <a:r>
              <a:rPr lang="en-NZ"/>
              <a:t>Cost revised to $4.48K per year for 15 yrs.</a:t>
            </a:r>
          </a:p>
          <a:p>
            <a:endParaRPr lang="en-NZ"/>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7E75908-5CDA-46AE-BC81-B27D5DF3CA58}" type="slidenum">
              <a:rPr kumimoji="0" lang="en-NZ"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NZ"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0018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DOC and Ngai Tahu are working towards the above dates and working with communities on details. </a:t>
            </a:r>
          </a:p>
          <a:p>
            <a:endParaRPr lang="en-NZ"/>
          </a:p>
          <a:p>
            <a:r>
              <a:rPr lang="en-NZ"/>
              <a:t>Lower Selwyn Huts date is  </a:t>
            </a:r>
          </a:p>
          <a:p>
            <a:endParaRPr lang="en-NZ"/>
          </a:p>
          <a:p>
            <a:r>
              <a:rPr lang="en-NZ"/>
              <a:t>Part of the challenge is wastewater and the increasing bad weather. </a:t>
            </a:r>
          </a:p>
          <a:p>
            <a:endParaRPr lang="en-NZ"/>
          </a:p>
          <a:p>
            <a:r>
              <a:rPr lang="en-NZ" i="1"/>
              <a:t>This slide is about the neighbours not about USH</a:t>
            </a: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7E75908-5CDA-46AE-BC81-B27D5DF3CA58}" type="slidenum">
              <a:rPr kumimoji="0" lang="en-NZ"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NZ"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73770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So Wastewater is a major concern. </a:t>
            </a: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7E75908-5CDA-46AE-BC81-B27D5DF3CA58}" type="slidenum">
              <a:rPr kumimoji="0" lang="en-NZ"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NZ"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60787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0" lvl="0" indent="0" algn="l" defTabSz="914400" rtl="0" eaLnBrk="1" fontAlgn="auto" latinLnBrk="0" hangingPunct="1">
              <a:lnSpc>
                <a:spcPct val="100000"/>
              </a:lnSpc>
              <a:spcBef>
                <a:spcPts val="735"/>
              </a:spcBef>
              <a:spcAft>
                <a:spcPts val="0"/>
              </a:spcAft>
              <a:buClrTx/>
              <a:buSzTx/>
              <a:buFontTx/>
              <a:buNone/>
              <a:tabLst>
                <a:tab pos="744855" algn="l"/>
              </a:tabLst>
              <a:defRPr/>
            </a:pPr>
            <a:r>
              <a:rPr lang="en-NZ" sz="3600" kern="0">
                <a:solidFill>
                  <a:sysClr val="windowText" lastClr="000000"/>
                </a:solidFill>
                <a:latin typeface="Arial"/>
                <a:cs typeface="Arial"/>
              </a:rPr>
              <a:t>Resource</a:t>
            </a:r>
            <a:r>
              <a:rPr lang="en-NZ" sz="3600" kern="0" spc="-15">
                <a:solidFill>
                  <a:sysClr val="windowText" lastClr="000000"/>
                </a:solidFill>
                <a:latin typeface="Arial"/>
                <a:cs typeface="Arial"/>
              </a:rPr>
              <a:t> </a:t>
            </a:r>
            <a:r>
              <a:rPr lang="en-NZ" sz="3600" kern="0">
                <a:solidFill>
                  <a:sysClr val="windowText" lastClr="000000"/>
                </a:solidFill>
                <a:latin typeface="Arial"/>
                <a:cs typeface="Arial"/>
              </a:rPr>
              <a:t>Consent</a:t>
            </a:r>
            <a:r>
              <a:rPr lang="en-NZ" sz="3600" kern="0" spc="-15">
                <a:solidFill>
                  <a:sysClr val="windowText" lastClr="000000"/>
                </a:solidFill>
                <a:latin typeface="Arial"/>
                <a:cs typeface="Arial"/>
              </a:rPr>
              <a:t> </a:t>
            </a:r>
            <a:r>
              <a:rPr lang="en-NZ" sz="3600" kern="0">
                <a:solidFill>
                  <a:sysClr val="windowText" lastClr="000000"/>
                </a:solidFill>
                <a:latin typeface="Arial"/>
                <a:cs typeface="Arial"/>
              </a:rPr>
              <a:t>expired</a:t>
            </a:r>
            <a:r>
              <a:rPr lang="en-NZ" sz="3600" kern="0" spc="-12">
                <a:solidFill>
                  <a:sysClr val="windowText" lastClr="000000"/>
                </a:solidFill>
                <a:latin typeface="Arial"/>
                <a:cs typeface="Arial"/>
              </a:rPr>
              <a:t> </a:t>
            </a:r>
            <a:r>
              <a:rPr lang="en-NZ" sz="3600" kern="0">
                <a:solidFill>
                  <a:sysClr val="windowText" lastClr="000000"/>
                </a:solidFill>
                <a:latin typeface="Arial"/>
                <a:cs typeface="Arial"/>
              </a:rPr>
              <a:t>and ECAN agreed to extend this so long as a new pipeline was built. </a:t>
            </a:r>
            <a:endParaRPr lang="en-US" sz="4800"/>
          </a:p>
          <a:p>
            <a:pPr marL="12700" indent="0">
              <a:lnSpc>
                <a:spcPct val="100000"/>
              </a:lnSpc>
              <a:spcBef>
                <a:spcPts val="735"/>
              </a:spcBef>
              <a:buNone/>
              <a:tabLst>
                <a:tab pos="744855" algn="l"/>
              </a:tabLst>
            </a:pPr>
            <a:endParaRPr lang="en-NZ" sz="3950">
              <a:latin typeface="Arial"/>
              <a:cs typeface="Arial"/>
            </a:endParaRPr>
          </a:p>
          <a:p>
            <a:pPr marL="12700" indent="0">
              <a:lnSpc>
                <a:spcPct val="100000"/>
              </a:lnSpc>
              <a:spcBef>
                <a:spcPts val="735"/>
              </a:spcBef>
              <a:buNone/>
              <a:tabLst>
                <a:tab pos="744855" algn="l"/>
              </a:tabLst>
            </a:pPr>
            <a:r>
              <a:rPr lang="en-NZ" sz="3950">
                <a:latin typeface="Arial"/>
                <a:cs typeface="Arial"/>
              </a:rPr>
              <a:t>A pipeline had been planned that was costed for the community in Upper Selwyn Huts to fund. </a:t>
            </a:r>
          </a:p>
          <a:p>
            <a:pPr marL="12700" indent="0">
              <a:lnSpc>
                <a:spcPct val="100000"/>
              </a:lnSpc>
              <a:spcBef>
                <a:spcPts val="735"/>
              </a:spcBef>
              <a:buNone/>
              <a:tabLst>
                <a:tab pos="744855" algn="l"/>
              </a:tabLst>
            </a:pPr>
            <a:endParaRPr lang="en-NZ" sz="3950">
              <a:latin typeface="Arial"/>
              <a:cs typeface="Arial"/>
            </a:endParaRPr>
          </a:p>
          <a:p>
            <a:pPr marL="12700" indent="0">
              <a:lnSpc>
                <a:spcPct val="100000"/>
              </a:lnSpc>
              <a:spcBef>
                <a:spcPts val="735"/>
              </a:spcBef>
              <a:buNone/>
              <a:tabLst>
                <a:tab pos="744855" algn="l"/>
              </a:tabLst>
            </a:pPr>
            <a:r>
              <a:rPr lang="en-NZ" sz="3950">
                <a:latin typeface="Arial"/>
                <a:cs typeface="Arial"/>
              </a:rPr>
              <a:t>The project is caught up in the resource consent process, and this has delayed the start. </a:t>
            </a:r>
          </a:p>
          <a:p>
            <a:pPr marL="12700" indent="0">
              <a:lnSpc>
                <a:spcPct val="100000"/>
              </a:lnSpc>
              <a:spcBef>
                <a:spcPts val="735"/>
              </a:spcBef>
              <a:buNone/>
              <a:tabLst>
                <a:tab pos="744855" algn="l"/>
              </a:tabLst>
            </a:pPr>
            <a:endParaRPr lang="en-NZ" sz="3950">
              <a:latin typeface="Arial"/>
              <a:cs typeface="Arial"/>
            </a:endParaRPr>
          </a:p>
          <a:p>
            <a:pPr marL="12700" indent="0">
              <a:lnSpc>
                <a:spcPct val="100000"/>
              </a:lnSpc>
              <a:spcBef>
                <a:spcPts val="735"/>
              </a:spcBef>
              <a:buNone/>
              <a:tabLst>
                <a:tab pos="744855" algn="l"/>
              </a:tabLst>
            </a:pPr>
            <a:r>
              <a:rPr lang="en-NZ" sz="3950">
                <a:latin typeface="Arial"/>
                <a:cs typeface="Arial"/>
              </a:rPr>
              <a:t>Options for exploring what we do instead. Such as truck waste out of the area. </a:t>
            </a:r>
            <a:r>
              <a:rPr lang="en-NZ" sz="4000"/>
              <a:t>Range of options on the table. If we have to truck out if gives us time – find out if we want or can get consent</a:t>
            </a:r>
            <a:endParaRPr lang="en-NZ" sz="3950">
              <a:latin typeface="Arial"/>
              <a:cs typeface="Arial"/>
            </a:endParaRPr>
          </a:p>
          <a:p>
            <a:pPr marL="12700" indent="0">
              <a:lnSpc>
                <a:spcPct val="100000"/>
              </a:lnSpc>
              <a:spcBef>
                <a:spcPts val="735"/>
              </a:spcBef>
              <a:buNone/>
              <a:tabLst>
                <a:tab pos="744855" algn="l"/>
              </a:tabLst>
            </a:pPr>
            <a:endParaRPr lang="en-NZ" sz="3950">
              <a:latin typeface="Arial"/>
              <a:cs typeface="Arial"/>
            </a:endParaRPr>
          </a:p>
          <a:p>
            <a:pPr marL="12700" indent="0">
              <a:lnSpc>
                <a:spcPct val="100000"/>
              </a:lnSpc>
              <a:spcBef>
                <a:spcPts val="735"/>
              </a:spcBef>
              <a:buNone/>
              <a:tabLst>
                <a:tab pos="744855" algn="l"/>
              </a:tabLst>
            </a:pPr>
            <a:r>
              <a:rPr lang="en-NZ" sz="3950">
                <a:latin typeface="Arial"/>
                <a:cs typeface="Arial"/>
              </a:rPr>
              <a:t>This takes pressure off the timeframe and gives us the chance to pause and consider what we need to do and within what timeframe. It gives us a chance to discuss next steps. </a:t>
            </a:r>
          </a:p>
          <a:p>
            <a:pPr marL="12700" indent="0">
              <a:lnSpc>
                <a:spcPct val="100000"/>
              </a:lnSpc>
              <a:spcBef>
                <a:spcPts val="735"/>
              </a:spcBef>
              <a:buNone/>
              <a:tabLst>
                <a:tab pos="744855" algn="l"/>
              </a:tabLst>
            </a:pPr>
            <a:endParaRPr lang="en-NZ" sz="3950">
              <a:latin typeface="Arial"/>
              <a:cs typeface="Arial"/>
            </a:endParaRPr>
          </a:p>
          <a:p>
            <a:pPr marL="12700" indent="0">
              <a:lnSpc>
                <a:spcPct val="100000"/>
              </a:lnSpc>
              <a:spcBef>
                <a:spcPts val="735"/>
              </a:spcBef>
              <a:buNone/>
              <a:tabLst>
                <a:tab pos="744855" algn="l"/>
              </a:tabLst>
            </a:pPr>
            <a:endParaRPr lang="en-NZ" sz="3950">
              <a:latin typeface="Arial"/>
              <a:cs typeface="Arial"/>
            </a:endParaRPr>
          </a:p>
          <a:p>
            <a:pPr marL="12700" indent="0">
              <a:lnSpc>
                <a:spcPct val="100000"/>
              </a:lnSpc>
              <a:spcBef>
                <a:spcPts val="735"/>
              </a:spcBef>
              <a:buNone/>
              <a:tabLst>
                <a:tab pos="744855" algn="l"/>
              </a:tabLst>
            </a:pPr>
            <a:r>
              <a:rPr lang="en-NZ" sz="3950">
                <a:latin typeface="Arial"/>
                <a:cs typeface="Arial"/>
              </a:rPr>
              <a:t>EXTRA CONTENT</a:t>
            </a:r>
          </a:p>
          <a:p>
            <a:pPr marL="12700" indent="0">
              <a:lnSpc>
                <a:spcPct val="100000"/>
              </a:lnSpc>
              <a:spcBef>
                <a:spcPts val="735"/>
              </a:spcBef>
              <a:buNone/>
              <a:tabLst>
                <a:tab pos="744855" algn="l"/>
              </a:tabLst>
            </a:pPr>
            <a:r>
              <a:rPr lang="en-NZ" sz="3950">
                <a:latin typeface="Arial"/>
                <a:cs typeface="Arial"/>
              </a:rPr>
              <a:t>Waste</a:t>
            </a:r>
            <a:r>
              <a:rPr lang="en-NZ" sz="3950" spc="-55">
                <a:latin typeface="Arial"/>
                <a:cs typeface="Arial"/>
              </a:rPr>
              <a:t> </a:t>
            </a:r>
            <a:r>
              <a:rPr lang="en-NZ" sz="3950">
                <a:latin typeface="Arial"/>
                <a:cs typeface="Arial"/>
              </a:rPr>
              <a:t>water</a:t>
            </a:r>
            <a:r>
              <a:rPr lang="en-NZ" sz="3950" spc="-40">
                <a:latin typeface="Arial"/>
                <a:cs typeface="Arial"/>
              </a:rPr>
              <a:t> </a:t>
            </a:r>
            <a:r>
              <a:rPr lang="en-NZ" sz="3950">
                <a:latin typeface="Arial"/>
                <a:cs typeface="Arial"/>
              </a:rPr>
              <a:t>to be paid for by the Upper Selwyn Huts community – this decisions was made by Councillors at a council meeting in May 2019. </a:t>
            </a:r>
          </a:p>
          <a:p>
            <a:pPr marL="0" indent="0">
              <a:buFont typeface="Arial" panose="020B0604020202020204" pitchFamily="34" charset="0"/>
              <a:buNone/>
            </a:pPr>
            <a:endParaRPr lang="en-NZ" sz="4000"/>
          </a:p>
          <a:p>
            <a:pPr marL="0" indent="0">
              <a:buFont typeface="Arial" panose="020B0604020202020204" pitchFamily="34" charset="0"/>
              <a:buNone/>
            </a:pPr>
            <a:r>
              <a:rPr lang="en-NZ" sz="4000"/>
              <a:t>It is part of a larger project of which the full cost is </a:t>
            </a:r>
          </a:p>
          <a:p>
            <a:pPr marL="0" indent="0">
              <a:buFont typeface="Arial" panose="020B0604020202020204" pitchFamily="34" charset="0"/>
              <a:buNone/>
            </a:pPr>
            <a:endParaRPr lang="en-NZ" sz="4000"/>
          </a:p>
          <a:p>
            <a:pPr marL="342900" indent="-342900">
              <a:buFont typeface="Arial" panose="020B0604020202020204" pitchFamily="34" charset="0"/>
              <a:buChar char="•"/>
            </a:pPr>
            <a:r>
              <a:rPr lang="en-NZ" sz="4000"/>
              <a:t>Pines WW TP Pipeline and USH branch line will go ahead at cost of </a:t>
            </a:r>
            <a:r>
              <a:rPr lang="en-NZ" sz="4000" b="1"/>
              <a:t>$35.56M. </a:t>
            </a:r>
          </a:p>
          <a:p>
            <a:pPr marL="342900" indent="-342900">
              <a:buFont typeface="Arial" panose="020B0604020202020204" pitchFamily="34" charset="0"/>
              <a:buChar char="•"/>
            </a:pPr>
            <a:endParaRPr lang="en-NZ" sz="4000"/>
          </a:p>
          <a:p>
            <a:pPr marL="342900" indent="-342900">
              <a:buFont typeface="Arial" panose="020B0604020202020204" pitchFamily="34" charset="0"/>
              <a:buChar char="•"/>
            </a:pPr>
            <a:r>
              <a:rPr lang="en-NZ" sz="4000"/>
              <a:t>The USH component estimated to be $4.06M which is a revised number</a:t>
            </a:r>
          </a:p>
          <a:p>
            <a:pPr marL="342900" indent="-342900">
              <a:buFont typeface="Arial" panose="020B0604020202020204" pitchFamily="34" charset="0"/>
              <a:buChar char="•"/>
            </a:pPr>
            <a:endParaRPr lang="en-NZ" sz="4000"/>
          </a:p>
          <a:p>
            <a:pPr marL="342900" indent="-342900">
              <a:buFont typeface="Arial" panose="020B0604020202020204" pitchFamily="34" charset="0"/>
              <a:buChar char="•"/>
            </a:pPr>
            <a:r>
              <a:rPr lang="en-NZ" sz="4000"/>
              <a:t>FURTHER DISCUSSION ON COST on NEXT SLIDE</a:t>
            </a:r>
          </a:p>
          <a:p>
            <a:pPr marL="759460">
              <a:lnSpc>
                <a:spcPct val="100000"/>
              </a:lnSpc>
              <a:spcBef>
                <a:spcPts val="635"/>
              </a:spcBef>
            </a:pPr>
            <a:endParaRPr lang="en-NZ" sz="3950">
              <a:latin typeface="Arial"/>
              <a:cs typeface="Arial"/>
            </a:endParaRPr>
          </a:p>
          <a:p>
            <a:endParaRPr lang="en-NZ"/>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7E75908-5CDA-46AE-BC81-B27D5DF3CA58}" type="slidenum">
              <a:rPr kumimoji="0" lang="en-NZ"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NZ"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33316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NZ" sz="1200">
                <a:solidFill>
                  <a:schemeClr val="tx1"/>
                </a:solidFill>
              </a:rPr>
              <a:t>Was originally 100% (Decision May 2019) now 50% recommendation 2024</a:t>
            </a:r>
            <a:endParaRPr lang="en-NZ" sz="1200"/>
          </a:p>
          <a:p>
            <a:pPr marL="342900" indent="-342900">
              <a:buFont typeface="Arial" panose="020B0604020202020204" pitchFamily="34" charset="0"/>
              <a:buChar char="•"/>
            </a:pPr>
            <a:endParaRPr lang="en-NZ" sz="1200"/>
          </a:p>
          <a:p>
            <a:pPr marL="342900" indent="-342900">
              <a:buFont typeface="Arial" panose="020B0604020202020204" pitchFamily="34" charset="0"/>
              <a:buChar char="•"/>
            </a:pPr>
            <a:r>
              <a:rPr lang="en-NZ" sz="1200"/>
              <a:t>Range of options on the table. If we have to truck out if gives us time – find out if we want or can get consent. But if we can’t get consent this is the proposal for right now. </a:t>
            </a:r>
          </a:p>
          <a:p>
            <a:pPr marL="0" indent="0">
              <a:buFont typeface="Arial" panose="020B0604020202020204" pitchFamily="34" charset="0"/>
              <a:buNone/>
            </a:pPr>
            <a:endParaRPr lang="en-NZ" sz="1200"/>
          </a:p>
          <a:p>
            <a:pPr marL="342900" indent="-342900">
              <a:buFont typeface="Arial" panose="020B0604020202020204" pitchFamily="34" charset="0"/>
              <a:buChar char="•"/>
            </a:pPr>
            <a:r>
              <a:rPr lang="en-NZ"/>
              <a:t>Pines WWTP Pipeline and USH branch line will go ahead at cost of $35.56M. </a:t>
            </a:r>
          </a:p>
          <a:p>
            <a:pPr marL="342900" indent="-342900">
              <a:buFont typeface="Arial" panose="020B0604020202020204" pitchFamily="34" charset="0"/>
              <a:buChar char="•"/>
            </a:pPr>
            <a:r>
              <a:rPr lang="en-NZ"/>
              <a:t>The USH component estimated to be $4.o6M revised.</a:t>
            </a:r>
          </a:p>
          <a:p>
            <a:pPr marL="342900" indent="-342900">
              <a:buFont typeface="Arial" panose="020B0604020202020204" pitchFamily="34" charset="0"/>
              <a:buChar char="•"/>
            </a:pPr>
            <a:endParaRPr lang="en-NZ"/>
          </a:p>
          <a:p>
            <a:pPr marL="342900" indent="-342900">
              <a:buFont typeface="Arial" panose="020B0604020202020204" pitchFamily="34" charset="0"/>
              <a:buChar char="•"/>
            </a:pPr>
            <a:r>
              <a:rPr lang="en-NZ"/>
              <a:t>Cost to USH owners originally briefed when pipe was approved was $1K per year for 15 yrs.</a:t>
            </a:r>
          </a:p>
          <a:p>
            <a:pPr marL="342900" indent="-342900">
              <a:buFont typeface="Arial" panose="020B0604020202020204" pitchFamily="34" charset="0"/>
              <a:buChar char="•"/>
            </a:pPr>
            <a:r>
              <a:rPr lang="en-NZ"/>
              <a:t>Cost revised to $4.48K per year for 15 yrs.</a:t>
            </a:r>
          </a:p>
          <a:p>
            <a:pPr marL="342900" indent="-342900">
              <a:buFont typeface="Arial" panose="020B0604020202020204" pitchFamily="34" charset="0"/>
              <a:buChar char="•"/>
            </a:pPr>
            <a:endParaRPr lang="en-NZ" sz="120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7E75908-5CDA-46AE-BC81-B27D5DF3CA58}" type="slidenum">
              <a:rPr kumimoji="0" lang="en-NZ"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0" lang="en-NZ"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92429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NZ" sz="1200">
                <a:solidFill>
                  <a:schemeClr val="tx1"/>
                </a:solidFill>
              </a:rPr>
              <a:t>Was originally 100% (Decision May 2019) now 50% recommendation 2024</a:t>
            </a:r>
            <a:endParaRPr lang="en-NZ" sz="1200"/>
          </a:p>
          <a:p>
            <a:pPr marL="342900" indent="-342900">
              <a:buFont typeface="Arial" panose="020B0604020202020204" pitchFamily="34" charset="0"/>
              <a:buChar char="•"/>
            </a:pPr>
            <a:endParaRPr lang="en-NZ" sz="1200"/>
          </a:p>
          <a:p>
            <a:pPr marL="342900" indent="-342900">
              <a:buFont typeface="Arial" panose="020B0604020202020204" pitchFamily="34" charset="0"/>
              <a:buChar char="•"/>
            </a:pPr>
            <a:r>
              <a:rPr lang="en-NZ" sz="1200"/>
              <a:t>Range of options on the table. If we have to truck out if gives us time – find out if we want or can get consent. But if we can’t get consent this is the proposal for right now. </a:t>
            </a:r>
          </a:p>
          <a:p>
            <a:pPr marL="342900" indent="-342900">
              <a:buFont typeface="Arial" panose="020B0604020202020204" pitchFamily="34" charset="0"/>
              <a:buChar char="•"/>
            </a:pPr>
            <a:endParaRPr lang="en-NZ" sz="1200"/>
          </a:p>
          <a:p>
            <a:pPr marL="342900" indent="-342900">
              <a:buFont typeface="Arial" panose="020B0604020202020204" pitchFamily="34" charset="0"/>
              <a:buChar char="•"/>
            </a:pPr>
            <a:r>
              <a:rPr lang="en-NZ" sz="1200"/>
              <a:t>This is not index linked so there will be increases in line with standard increases</a:t>
            </a:r>
          </a:p>
          <a:p>
            <a:pPr marL="0" indent="0">
              <a:buFont typeface="Arial" panose="020B0604020202020204" pitchFamily="34" charset="0"/>
              <a:buNone/>
            </a:pPr>
            <a:endParaRPr lang="en-NZ" sz="1200"/>
          </a:p>
          <a:p>
            <a:pPr marL="342900" indent="-342900">
              <a:buFont typeface="Arial" panose="020B0604020202020204" pitchFamily="34" charset="0"/>
              <a:buChar char="•"/>
            </a:pPr>
            <a:endParaRPr lang="en-NZ" sz="120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7E75908-5CDA-46AE-BC81-B27D5DF3CA58}" type="slidenum">
              <a:rPr kumimoji="0" lang="en-NZ"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en-NZ"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06169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All of that means we have to talk about the deed of licence and what that means for the future. </a:t>
            </a: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7E75908-5CDA-46AE-BC81-B27D5DF3CA58}" type="slidenum">
              <a:rPr kumimoji="0" lang="en-NZ"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en-NZ"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2152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1" cy="881780"/>
          </a:xfrm>
          <a:prstGeom prst="rect">
            <a:avLst/>
          </a:prstGeom>
        </p:spPr>
        <p:txBody>
          <a:bodyPr wrap="square" lIns="0" tIns="0" rIns="0" bIns="0">
            <a:spAutoFit/>
          </a:bodyPr>
          <a:lstStyle>
            <a:lvl1pPr>
              <a:defRPr sz="5730" b="1"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788" b="1" i="0">
                <a:solidFill>
                  <a:schemeClr val="tx1"/>
                </a:solidFill>
                <a:latin typeface="Arial"/>
                <a:cs typeface="Arial"/>
              </a:defRPr>
            </a:lvl1pPr>
          </a:lstStyle>
          <a:p>
            <a:pPr marR="3081" algn="r">
              <a:lnSpc>
                <a:spcPts val="943"/>
              </a:lnSpc>
            </a:pPr>
            <a:r>
              <a:rPr lang="en-NZ" spc="88"/>
              <a:t>UPPER</a:t>
            </a:r>
            <a:r>
              <a:rPr lang="en-NZ" spc="200"/>
              <a:t> </a:t>
            </a:r>
            <a:r>
              <a:rPr lang="en-NZ" spc="85"/>
              <a:t>SELWYN</a:t>
            </a:r>
            <a:r>
              <a:rPr lang="en-NZ" spc="200"/>
              <a:t> </a:t>
            </a:r>
            <a:r>
              <a:rPr lang="en-NZ" spc="73"/>
              <a:t>HUTS </a:t>
            </a:r>
          </a:p>
          <a:p>
            <a:pPr marR="14632" algn="r">
              <a:spcBef>
                <a:spcPts val="352"/>
              </a:spcBef>
              <a:tabLst>
                <a:tab pos="1121306" algn="l"/>
              </a:tabLst>
            </a:pPr>
            <a:r>
              <a:rPr lang="en-NZ" b="0" spc="91"/>
              <a:t>PUBLIC</a:t>
            </a:r>
            <a:r>
              <a:rPr lang="en-NZ" b="0" spc="200"/>
              <a:t> </a:t>
            </a:r>
            <a:r>
              <a:rPr lang="en-NZ" b="0" spc="88"/>
              <a:t>MEETING</a:t>
            </a:r>
            <a:r>
              <a:rPr lang="en-NZ" b="0"/>
              <a:t>	</a:t>
            </a:r>
            <a:r>
              <a:rPr lang="en-NZ" b="0" spc="42"/>
              <a:t>28</a:t>
            </a:r>
            <a:r>
              <a:rPr lang="en-NZ" b="0" spc="176"/>
              <a:t> </a:t>
            </a:r>
            <a:r>
              <a:rPr lang="en-NZ" b="0" spc="76"/>
              <a:t>FEB</a:t>
            </a:r>
            <a:r>
              <a:rPr lang="en-NZ" b="0" spc="176"/>
              <a:t> </a:t>
            </a:r>
            <a:r>
              <a:rPr lang="en-NZ" b="0" spc="27"/>
              <a:t>24</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47460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97148" y="657521"/>
            <a:ext cx="7998738" cy="881780"/>
          </a:xfrm>
        </p:spPr>
        <p:txBody>
          <a:bodyPr lIns="0" tIns="0" rIns="0" bIns="0"/>
          <a:lstStyle>
            <a:lvl1pPr>
              <a:defRPr sz="573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788" b="1" i="0">
                <a:solidFill>
                  <a:schemeClr val="tx1"/>
                </a:solidFill>
                <a:latin typeface="Arial"/>
                <a:cs typeface="Arial"/>
              </a:defRPr>
            </a:lvl1pPr>
          </a:lstStyle>
          <a:p>
            <a:pPr marR="3081" algn="r">
              <a:lnSpc>
                <a:spcPts val="943"/>
              </a:lnSpc>
            </a:pPr>
            <a:r>
              <a:rPr lang="en-NZ" spc="88"/>
              <a:t>UPPER</a:t>
            </a:r>
            <a:r>
              <a:rPr lang="en-NZ" spc="200"/>
              <a:t> </a:t>
            </a:r>
            <a:r>
              <a:rPr lang="en-NZ" spc="85"/>
              <a:t>SELWYN</a:t>
            </a:r>
            <a:r>
              <a:rPr lang="en-NZ" spc="200"/>
              <a:t> </a:t>
            </a:r>
            <a:r>
              <a:rPr lang="en-NZ" spc="73"/>
              <a:t>HUTS </a:t>
            </a:r>
          </a:p>
          <a:p>
            <a:pPr marR="14632" algn="r">
              <a:spcBef>
                <a:spcPts val="352"/>
              </a:spcBef>
              <a:tabLst>
                <a:tab pos="1121306" algn="l"/>
              </a:tabLst>
            </a:pPr>
            <a:r>
              <a:rPr lang="en-NZ" b="0" spc="91"/>
              <a:t>PUBLIC</a:t>
            </a:r>
            <a:r>
              <a:rPr lang="en-NZ" b="0" spc="200"/>
              <a:t> </a:t>
            </a:r>
            <a:r>
              <a:rPr lang="en-NZ" b="0" spc="88"/>
              <a:t>MEETING</a:t>
            </a:r>
            <a:r>
              <a:rPr lang="en-NZ" b="0"/>
              <a:t>	</a:t>
            </a:r>
            <a:r>
              <a:rPr lang="en-NZ" b="0" spc="42"/>
              <a:t>28</a:t>
            </a:r>
            <a:r>
              <a:rPr lang="en-NZ" b="0" spc="176"/>
              <a:t> </a:t>
            </a:r>
            <a:r>
              <a:rPr lang="en-NZ" b="0" spc="76"/>
              <a:t>FEB</a:t>
            </a:r>
            <a:r>
              <a:rPr lang="en-NZ" b="0" spc="176"/>
              <a:t> </a:t>
            </a:r>
            <a:r>
              <a:rPr lang="en-NZ" b="0" spc="27"/>
              <a:t>24</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74952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97148" y="657521"/>
            <a:ext cx="7998738" cy="881780"/>
          </a:xfrm>
        </p:spPr>
        <p:txBody>
          <a:bodyPr lIns="0" tIns="0" rIns="0" bIns="0"/>
          <a:lstStyle>
            <a:lvl1pPr>
              <a:defRPr sz="573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788" b="1" i="0">
                <a:solidFill>
                  <a:schemeClr val="tx1"/>
                </a:solidFill>
                <a:latin typeface="Arial"/>
                <a:cs typeface="Arial"/>
              </a:defRPr>
            </a:lvl1pPr>
          </a:lstStyle>
          <a:p>
            <a:pPr marR="3081" algn="r">
              <a:lnSpc>
                <a:spcPts val="943"/>
              </a:lnSpc>
            </a:pPr>
            <a:r>
              <a:rPr lang="en-NZ" spc="88"/>
              <a:t>UPPER</a:t>
            </a:r>
            <a:r>
              <a:rPr lang="en-NZ" spc="200"/>
              <a:t> </a:t>
            </a:r>
            <a:r>
              <a:rPr lang="en-NZ" spc="85"/>
              <a:t>SELWYN</a:t>
            </a:r>
            <a:r>
              <a:rPr lang="en-NZ" spc="200"/>
              <a:t> </a:t>
            </a:r>
            <a:r>
              <a:rPr lang="en-NZ" spc="73"/>
              <a:t>HUTS </a:t>
            </a:r>
          </a:p>
          <a:p>
            <a:pPr marR="14632" algn="r">
              <a:spcBef>
                <a:spcPts val="352"/>
              </a:spcBef>
              <a:tabLst>
                <a:tab pos="1121306" algn="l"/>
              </a:tabLst>
            </a:pPr>
            <a:r>
              <a:rPr lang="en-NZ" b="0" spc="91"/>
              <a:t>PUBLIC</a:t>
            </a:r>
            <a:r>
              <a:rPr lang="en-NZ" b="0" spc="200"/>
              <a:t> </a:t>
            </a:r>
            <a:r>
              <a:rPr lang="en-NZ" b="0" spc="88"/>
              <a:t>MEETING</a:t>
            </a:r>
            <a:r>
              <a:rPr lang="en-NZ" b="0"/>
              <a:t>	</a:t>
            </a:r>
            <a:r>
              <a:rPr lang="en-NZ" b="0" spc="42"/>
              <a:t>28</a:t>
            </a:r>
            <a:r>
              <a:rPr lang="en-NZ" b="0" spc="176"/>
              <a:t> </a:t>
            </a:r>
            <a:r>
              <a:rPr lang="en-NZ" b="0" spc="76"/>
              <a:t>FEB</a:t>
            </a:r>
            <a:r>
              <a:rPr lang="en-NZ" b="0" spc="176"/>
              <a:t> </a:t>
            </a:r>
            <a:r>
              <a:rPr lang="en-NZ" b="0" spc="27"/>
              <a:t>24</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70341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97148" y="657521"/>
            <a:ext cx="7998738" cy="881780"/>
          </a:xfrm>
        </p:spPr>
        <p:txBody>
          <a:bodyPr lIns="0" tIns="0" rIns="0" bIns="0"/>
          <a:lstStyle>
            <a:lvl1pPr>
              <a:defRPr sz="573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788" b="1" i="0">
                <a:solidFill>
                  <a:schemeClr val="tx1"/>
                </a:solidFill>
                <a:latin typeface="Arial"/>
                <a:cs typeface="Arial"/>
              </a:defRPr>
            </a:lvl1pPr>
          </a:lstStyle>
          <a:p>
            <a:pPr marR="3081" algn="r">
              <a:lnSpc>
                <a:spcPts val="943"/>
              </a:lnSpc>
            </a:pPr>
            <a:r>
              <a:rPr lang="en-NZ" spc="88"/>
              <a:t>UPPER</a:t>
            </a:r>
            <a:r>
              <a:rPr lang="en-NZ" spc="200"/>
              <a:t> </a:t>
            </a:r>
            <a:r>
              <a:rPr lang="en-NZ" spc="85"/>
              <a:t>SELWYN</a:t>
            </a:r>
            <a:r>
              <a:rPr lang="en-NZ" spc="200"/>
              <a:t> </a:t>
            </a:r>
            <a:r>
              <a:rPr lang="en-NZ" spc="73"/>
              <a:t>HUTS </a:t>
            </a:r>
          </a:p>
          <a:p>
            <a:pPr marR="14632" algn="r">
              <a:spcBef>
                <a:spcPts val="352"/>
              </a:spcBef>
              <a:tabLst>
                <a:tab pos="1121306" algn="l"/>
              </a:tabLst>
            </a:pPr>
            <a:r>
              <a:rPr lang="en-NZ" b="0" spc="91"/>
              <a:t>PUBLIC</a:t>
            </a:r>
            <a:r>
              <a:rPr lang="en-NZ" b="0" spc="200"/>
              <a:t> </a:t>
            </a:r>
            <a:r>
              <a:rPr lang="en-NZ" b="0" spc="88"/>
              <a:t>MEETING</a:t>
            </a:r>
            <a:r>
              <a:rPr lang="en-NZ" b="0"/>
              <a:t>	</a:t>
            </a:r>
            <a:r>
              <a:rPr lang="en-NZ" b="0" spc="42"/>
              <a:t>28</a:t>
            </a:r>
            <a:r>
              <a:rPr lang="en-NZ" b="0" spc="176"/>
              <a:t> </a:t>
            </a:r>
            <a:r>
              <a:rPr lang="en-NZ" b="0" spc="76"/>
              <a:t>FEB</a:t>
            </a:r>
            <a:r>
              <a:rPr lang="en-NZ" b="0" spc="176"/>
              <a:t> </a:t>
            </a:r>
            <a:r>
              <a:rPr lang="en-NZ" b="0" spc="27"/>
              <a:t>24</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86576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788" b="1" i="0">
                <a:solidFill>
                  <a:schemeClr val="tx1"/>
                </a:solidFill>
                <a:latin typeface="Arial"/>
                <a:cs typeface="Arial"/>
              </a:defRPr>
            </a:lvl1pPr>
          </a:lstStyle>
          <a:p>
            <a:pPr marR="3081" algn="r">
              <a:lnSpc>
                <a:spcPts val="943"/>
              </a:lnSpc>
            </a:pPr>
            <a:r>
              <a:rPr lang="en-NZ" spc="88"/>
              <a:t>UPPER</a:t>
            </a:r>
            <a:r>
              <a:rPr lang="en-NZ" spc="200"/>
              <a:t> </a:t>
            </a:r>
            <a:r>
              <a:rPr lang="en-NZ" spc="85"/>
              <a:t>SELWYN</a:t>
            </a:r>
            <a:r>
              <a:rPr lang="en-NZ" spc="200"/>
              <a:t> </a:t>
            </a:r>
            <a:r>
              <a:rPr lang="en-NZ" spc="73"/>
              <a:t>HUTS </a:t>
            </a:r>
          </a:p>
          <a:p>
            <a:pPr marR="14632" algn="r">
              <a:spcBef>
                <a:spcPts val="352"/>
              </a:spcBef>
              <a:tabLst>
                <a:tab pos="1121306" algn="l"/>
              </a:tabLst>
            </a:pPr>
            <a:r>
              <a:rPr lang="en-NZ" b="0" spc="91"/>
              <a:t>PUBLIC</a:t>
            </a:r>
            <a:r>
              <a:rPr lang="en-NZ" b="0" spc="200"/>
              <a:t> </a:t>
            </a:r>
            <a:r>
              <a:rPr lang="en-NZ" b="0" spc="88"/>
              <a:t>MEETING</a:t>
            </a:r>
            <a:r>
              <a:rPr lang="en-NZ" b="0"/>
              <a:t>	</a:t>
            </a:r>
            <a:r>
              <a:rPr lang="en-NZ" b="0" spc="42"/>
              <a:t>28</a:t>
            </a:r>
            <a:r>
              <a:rPr lang="en-NZ" b="0" spc="176"/>
              <a:t> </a:t>
            </a:r>
            <a:r>
              <a:rPr lang="en-NZ" b="0" spc="76"/>
              <a:t>FEB</a:t>
            </a:r>
            <a:r>
              <a:rPr lang="en-NZ" b="0" spc="176"/>
              <a:t> </a:t>
            </a:r>
            <a:r>
              <a:rPr lang="en-NZ" b="0" spc="27"/>
              <a:t>24</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993677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97148" y="657521"/>
            <a:ext cx="7998738" cy="1454244"/>
          </a:xfrm>
          <a:prstGeom prst="rect">
            <a:avLst/>
          </a:prstGeom>
        </p:spPr>
        <p:txBody>
          <a:bodyPr wrap="square" lIns="0" tIns="0" rIns="0" bIns="0">
            <a:spAutoFit/>
          </a:bodyPr>
          <a:lstStyle>
            <a:lvl1pPr>
              <a:defRPr sz="9450" b="1" i="0">
                <a:solidFill>
                  <a:schemeClr val="tx1"/>
                </a:solidFill>
                <a:latin typeface="Arial"/>
                <a:cs typeface="Arial"/>
              </a:defRPr>
            </a:lvl1pPr>
          </a:lstStyle>
          <a:p>
            <a:endParaRPr/>
          </a:p>
        </p:txBody>
      </p:sp>
      <p:sp>
        <p:nvSpPr>
          <p:cNvPr id="3" name="Holder 3"/>
          <p:cNvSpPr>
            <a:spLocks noGrp="1"/>
          </p:cNvSpPr>
          <p:nvPr>
            <p:ph type="body" idx="1"/>
          </p:nvPr>
        </p:nvSpPr>
        <p:spPr>
          <a:xfrm>
            <a:off x="732544" y="3009688"/>
            <a:ext cx="8929118"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9938185" y="6273049"/>
            <a:ext cx="1720974" cy="287964"/>
          </a:xfrm>
          <a:prstGeom prst="rect">
            <a:avLst/>
          </a:prstGeom>
        </p:spPr>
        <p:txBody>
          <a:bodyPr wrap="square" lIns="0" tIns="0" rIns="0" bIns="0">
            <a:spAutoFit/>
          </a:bodyPr>
          <a:lstStyle>
            <a:lvl1pPr>
              <a:defRPr sz="788" b="1" i="0">
                <a:solidFill>
                  <a:schemeClr val="tx1"/>
                </a:solidFill>
                <a:latin typeface="Arial"/>
                <a:cs typeface="Arial"/>
              </a:defRPr>
            </a:lvl1pPr>
          </a:lstStyle>
          <a:p>
            <a:pPr marR="3081" algn="r">
              <a:lnSpc>
                <a:spcPts val="943"/>
              </a:lnSpc>
            </a:pPr>
            <a:r>
              <a:rPr lang="en-NZ" spc="88"/>
              <a:t>UPPER</a:t>
            </a:r>
            <a:r>
              <a:rPr lang="en-NZ" spc="200"/>
              <a:t> </a:t>
            </a:r>
            <a:r>
              <a:rPr lang="en-NZ" spc="85"/>
              <a:t>SELWYN</a:t>
            </a:r>
            <a:r>
              <a:rPr lang="en-NZ" spc="200"/>
              <a:t> </a:t>
            </a:r>
            <a:r>
              <a:rPr lang="en-NZ" spc="73"/>
              <a:t>HUTS </a:t>
            </a:r>
          </a:p>
          <a:p>
            <a:pPr marR="14632" algn="r">
              <a:spcBef>
                <a:spcPts val="352"/>
              </a:spcBef>
              <a:tabLst>
                <a:tab pos="1121306" algn="l"/>
              </a:tabLst>
            </a:pPr>
            <a:r>
              <a:rPr lang="en-NZ" b="0" spc="91"/>
              <a:t>PUBLIC</a:t>
            </a:r>
            <a:r>
              <a:rPr lang="en-NZ" b="0" spc="200"/>
              <a:t> </a:t>
            </a:r>
            <a:r>
              <a:rPr lang="en-NZ" b="0" spc="88"/>
              <a:t>MEETING</a:t>
            </a:r>
            <a:r>
              <a:rPr lang="en-NZ" b="0"/>
              <a:t>	</a:t>
            </a:r>
            <a:r>
              <a:rPr lang="en-NZ" b="0" spc="42"/>
              <a:t>28</a:t>
            </a:r>
            <a:r>
              <a:rPr lang="en-NZ" b="0" spc="176"/>
              <a:t> </a:t>
            </a:r>
            <a:r>
              <a:rPr lang="en-NZ" b="0" spc="76"/>
              <a:t>FEB</a:t>
            </a:r>
            <a:r>
              <a:rPr lang="en-NZ" b="0" spc="176"/>
              <a:t> </a:t>
            </a:r>
            <a:r>
              <a:rPr lang="en-NZ" b="0" spc="27"/>
              <a:t>24</a:t>
            </a: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3/12/2024</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4858249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Ls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huts@selwyn.govt.nz"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8" y="0"/>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959"/>
          </a:solidFill>
        </p:spPr>
        <p:txBody>
          <a:bodyPr wrap="square" lIns="0" tIns="0" rIns="0" bIns="0" rtlCol="0"/>
          <a:lstStyle/>
          <a:p>
            <a:pPr defTabSz="554492"/>
            <a:endParaRPr sz="1092" kern="0">
              <a:solidFill>
                <a:sysClr val="windowText" lastClr="000000"/>
              </a:solidFill>
            </a:endParaRPr>
          </a:p>
        </p:txBody>
      </p:sp>
      <p:sp>
        <p:nvSpPr>
          <p:cNvPr id="3" name="object 3"/>
          <p:cNvSpPr txBox="1">
            <a:spLocks noGrp="1"/>
          </p:cNvSpPr>
          <p:nvPr>
            <p:ph type="title"/>
          </p:nvPr>
        </p:nvSpPr>
        <p:spPr>
          <a:xfrm>
            <a:off x="2335712" y="1812824"/>
            <a:ext cx="7524162" cy="1006191"/>
          </a:xfrm>
          <a:prstGeom prst="rect">
            <a:avLst/>
          </a:prstGeom>
        </p:spPr>
        <p:txBody>
          <a:bodyPr vert="horz" wrap="square" lIns="0" tIns="7701" rIns="0" bIns="0" rtlCol="0">
            <a:spAutoFit/>
          </a:bodyPr>
          <a:lstStyle/>
          <a:p>
            <a:pPr marL="7701">
              <a:spcBef>
                <a:spcPts val="61"/>
              </a:spcBef>
              <a:tabLst>
                <a:tab pos="2616510" algn="l"/>
              </a:tabLst>
            </a:pPr>
            <a:r>
              <a:rPr sz="6488" spc="-6">
                <a:solidFill>
                  <a:srgbClr val="FFFFFF"/>
                </a:solidFill>
              </a:rPr>
              <a:t>Upper</a:t>
            </a:r>
            <a:r>
              <a:rPr sz="6488">
                <a:solidFill>
                  <a:srgbClr val="FFFFFF"/>
                </a:solidFill>
              </a:rPr>
              <a:t>	Selwyn</a:t>
            </a:r>
            <a:r>
              <a:rPr sz="6488" spc="-224">
                <a:solidFill>
                  <a:srgbClr val="FFFFFF"/>
                </a:solidFill>
              </a:rPr>
              <a:t> </a:t>
            </a:r>
            <a:r>
              <a:rPr sz="6488" spc="-12">
                <a:solidFill>
                  <a:srgbClr val="FFFFFF"/>
                </a:solidFill>
              </a:rPr>
              <a:t>Huts</a:t>
            </a:r>
            <a:endParaRPr sz="6488"/>
          </a:p>
        </p:txBody>
      </p:sp>
      <p:sp>
        <p:nvSpPr>
          <p:cNvPr id="4" name="object 4"/>
          <p:cNvSpPr txBox="1"/>
          <p:nvPr/>
        </p:nvSpPr>
        <p:spPr>
          <a:xfrm>
            <a:off x="2566047" y="3261791"/>
            <a:ext cx="6843753" cy="1373633"/>
          </a:xfrm>
          <a:prstGeom prst="rect">
            <a:avLst/>
          </a:prstGeom>
        </p:spPr>
        <p:txBody>
          <a:bodyPr vert="horz" wrap="square" lIns="0" tIns="77013" rIns="0" bIns="0" rtlCol="0">
            <a:spAutoFit/>
          </a:bodyPr>
          <a:lstStyle/>
          <a:p>
            <a:pPr marL="385" algn="ctr" defTabSz="554492">
              <a:spcBef>
                <a:spcPts val="606"/>
              </a:spcBef>
              <a:tabLst>
                <a:tab pos="1666172" algn="l"/>
              </a:tabLst>
            </a:pPr>
            <a:r>
              <a:rPr sz="4002" b="1" kern="0" spc="-6">
                <a:solidFill>
                  <a:srgbClr val="FFFFFF"/>
                </a:solidFill>
                <a:latin typeface="Arial"/>
                <a:cs typeface="Arial"/>
              </a:rPr>
              <a:t>Public</a:t>
            </a:r>
            <a:r>
              <a:rPr sz="4002" b="1" kern="0">
                <a:solidFill>
                  <a:srgbClr val="FFFFFF"/>
                </a:solidFill>
                <a:latin typeface="Arial"/>
                <a:cs typeface="Arial"/>
              </a:rPr>
              <a:t>	</a:t>
            </a:r>
            <a:r>
              <a:rPr sz="4002" b="1" kern="0" spc="-6">
                <a:solidFill>
                  <a:srgbClr val="FFFFFF"/>
                </a:solidFill>
                <a:latin typeface="Arial"/>
                <a:cs typeface="Arial"/>
              </a:rPr>
              <a:t>meeting</a:t>
            </a:r>
            <a:endParaRPr sz="4002" kern="0">
              <a:solidFill>
                <a:sysClr val="windowText" lastClr="000000"/>
              </a:solidFill>
              <a:latin typeface="Arial"/>
              <a:cs typeface="Arial"/>
            </a:endParaRPr>
          </a:p>
          <a:p>
            <a:pPr algn="ctr" defTabSz="554492">
              <a:spcBef>
                <a:spcPts val="546"/>
              </a:spcBef>
              <a:tabLst>
                <a:tab pos="3522565" algn="l"/>
              </a:tabLst>
            </a:pPr>
            <a:r>
              <a:rPr sz="4002" kern="0">
                <a:solidFill>
                  <a:srgbClr val="FFFFFF"/>
                </a:solidFill>
                <a:latin typeface="Arial"/>
                <a:cs typeface="Arial"/>
              </a:rPr>
              <a:t>Wednesday</a:t>
            </a:r>
            <a:r>
              <a:rPr sz="4002" kern="0" spc="-248">
                <a:solidFill>
                  <a:srgbClr val="FFFFFF"/>
                </a:solidFill>
                <a:latin typeface="Arial"/>
                <a:cs typeface="Arial"/>
              </a:rPr>
              <a:t> </a:t>
            </a:r>
            <a:r>
              <a:rPr sz="4002" kern="0" spc="-15">
                <a:solidFill>
                  <a:srgbClr val="FFFFFF"/>
                </a:solidFill>
                <a:latin typeface="Arial"/>
                <a:cs typeface="Arial"/>
              </a:rPr>
              <a:t>28</a:t>
            </a:r>
            <a:r>
              <a:rPr sz="4002" kern="0">
                <a:solidFill>
                  <a:srgbClr val="FFFFFF"/>
                </a:solidFill>
                <a:latin typeface="Arial"/>
                <a:cs typeface="Arial"/>
              </a:rPr>
              <a:t>	February</a:t>
            </a:r>
            <a:r>
              <a:rPr sz="4002" kern="0" spc="-161">
                <a:solidFill>
                  <a:srgbClr val="FFFFFF"/>
                </a:solidFill>
                <a:latin typeface="Arial"/>
                <a:cs typeface="Arial"/>
              </a:rPr>
              <a:t> </a:t>
            </a:r>
            <a:r>
              <a:rPr sz="4002" kern="0" spc="-12">
                <a:solidFill>
                  <a:srgbClr val="FFFFFF"/>
                </a:solidFill>
                <a:latin typeface="Arial"/>
                <a:cs typeface="Arial"/>
              </a:rPr>
              <a:t>2024</a:t>
            </a:r>
            <a:endParaRPr sz="4002" kern="0">
              <a:solidFill>
                <a:sysClr val="windowText" lastClr="000000"/>
              </a:solidFill>
              <a:latin typeface="Arial"/>
              <a:cs typeface="Arial"/>
            </a:endParaRPr>
          </a:p>
        </p:txBody>
      </p:sp>
      <p:sp>
        <p:nvSpPr>
          <p:cNvPr id="5" name="object 5"/>
          <p:cNvSpPr/>
          <p:nvPr/>
        </p:nvSpPr>
        <p:spPr>
          <a:xfrm>
            <a:off x="2586000" y="3149355"/>
            <a:ext cx="7416344" cy="0"/>
          </a:xfrm>
          <a:custGeom>
            <a:avLst/>
            <a:gdLst/>
            <a:ahLst/>
            <a:cxnLst/>
            <a:rect l="l" t="t" r="r" b="b"/>
            <a:pathLst>
              <a:path w="12230100">
                <a:moveTo>
                  <a:pt x="0" y="0"/>
                </a:moveTo>
                <a:lnTo>
                  <a:pt x="12229899" y="0"/>
                </a:lnTo>
              </a:path>
            </a:pathLst>
          </a:custGeom>
          <a:ln w="19046">
            <a:solidFill>
              <a:srgbClr val="FFFFFF"/>
            </a:solidFill>
          </a:ln>
        </p:spPr>
        <p:txBody>
          <a:bodyPr wrap="square" lIns="0" tIns="0" rIns="0" bIns="0" rtlCol="0"/>
          <a:lstStyle/>
          <a:p>
            <a:pPr defTabSz="554492"/>
            <a:endParaRPr sz="1092" kern="0">
              <a:solidFill>
                <a:sysClr val="windowText" lastClr="000000"/>
              </a:solidFill>
            </a:endParaRPr>
          </a:p>
        </p:txBody>
      </p:sp>
      <p:pic>
        <p:nvPicPr>
          <p:cNvPr id="6" name="object 6"/>
          <p:cNvPicPr/>
          <p:nvPr/>
        </p:nvPicPr>
        <p:blipFill>
          <a:blip r:embed="rId2" cstate="print"/>
          <a:stretch>
            <a:fillRect/>
          </a:stretch>
        </p:blipFill>
        <p:spPr>
          <a:xfrm>
            <a:off x="9715244" y="5587657"/>
            <a:ext cx="1714380" cy="5079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2" y="3175"/>
            <a:ext cx="12188064" cy="6854534"/>
          </a:xfrm>
          <a:custGeom>
            <a:avLst/>
            <a:gdLst/>
            <a:ahLst/>
            <a:cxnLst/>
            <a:rect l="l" t="t" r="r" b="b"/>
            <a:pathLst>
              <a:path w="20099020" h="11303635">
                <a:moveTo>
                  <a:pt x="20098853" y="0"/>
                </a:moveTo>
                <a:lnTo>
                  <a:pt x="0" y="0"/>
                </a:lnTo>
                <a:lnTo>
                  <a:pt x="0" y="11303320"/>
                </a:lnTo>
                <a:lnTo>
                  <a:pt x="20098853" y="11303320"/>
                </a:lnTo>
                <a:lnTo>
                  <a:pt x="20098853" y="0"/>
                </a:lnTo>
                <a:close/>
              </a:path>
            </a:pathLst>
          </a:custGeom>
          <a:solidFill>
            <a:srgbClr val="003959"/>
          </a:solidFill>
        </p:spPr>
        <p:txBody>
          <a:bodyPr wrap="square" lIns="0" tIns="0" rIns="0" bIns="0" rtlCol="0"/>
          <a:lstStyle/>
          <a:p>
            <a:pPr defTabSz="554492"/>
            <a:endParaRPr sz="1092" kern="0">
              <a:solidFill>
                <a:prstClr val="white"/>
              </a:solidFill>
            </a:endParaRPr>
          </a:p>
        </p:txBody>
      </p:sp>
      <p:sp>
        <p:nvSpPr>
          <p:cNvPr id="3" name="object 3"/>
          <p:cNvSpPr txBox="1">
            <a:spLocks noGrp="1"/>
          </p:cNvSpPr>
          <p:nvPr>
            <p:ph type="title"/>
          </p:nvPr>
        </p:nvSpPr>
        <p:spPr>
          <a:xfrm>
            <a:off x="2300439" y="2112130"/>
            <a:ext cx="7633135" cy="1223557"/>
          </a:xfrm>
          <a:prstGeom prst="rect">
            <a:avLst/>
          </a:prstGeom>
        </p:spPr>
        <p:txBody>
          <a:bodyPr vert="horz" wrap="square" lIns="0" tIns="338472" rIns="0" bIns="0" rtlCol="0">
            <a:spAutoFit/>
          </a:bodyPr>
          <a:lstStyle/>
          <a:p>
            <a:pPr marL="7701" algn="ctr">
              <a:spcBef>
                <a:spcPts val="2665"/>
              </a:spcBef>
            </a:pPr>
            <a:r>
              <a:rPr lang="en-NZ" dirty="0">
                <a:solidFill>
                  <a:schemeClr val="bg1"/>
                </a:solidFill>
              </a:rPr>
              <a:t>Deed of licence</a:t>
            </a:r>
            <a:endParaRPr spc="-12" dirty="0">
              <a:solidFill>
                <a:schemeClr val="bg1"/>
              </a:solidFill>
            </a:endParaRPr>
          </a:p>
        </p:txBody>
      </p:sp>
      <p:sp>
        <p:nvSpPr>
          <p:cNvPr id="4" name="object 2">
            <a:extLst>
              <a:ext uri="{FF2B5EF4-FFF2-40B4-BE49-F238E27FC236}">
                <a16:creationId xmlns:a16="http://schemas.microsoft.com/office/drawing/2014/main" id="{E4D7C04C-72F2-5CA6-DC56-3AA8EDDC86F7}"/>
              </a:ext>
            </a:extLst>
          </p:cNvPr>
          <p:cNvSpPr txBox="1"/>
          <p:nvPr/>
        </p:nvSpPr>
        <p:spPr>
          <a:xfrm>
            <a:off x="9937915" y="6220249"/>
            <a:ext cx="1720854" cy="346679"/>
          </a:xfrm>
          <a:prstGeom prst="rect">
            <a:avLst/>
          </a:prstGeom>
        </p:spPr>
        <p:txBody>
          <a:bodyPr vert="horz" wrap="square" lIns="0" tIns="52369" rIns="0" bIns="0" rtlCol="0">
            <a:spAutoFit/>
          </a:bodyPr>
          <a:lstStyle/>
          <a:p>
            <a:pPr marR="3081" algn="r" defTabSz="554492">
              <a:spcBef>
                <a:spcPts val="412"/>
              </a:spcBef>
            </a:pPr>
            <a:r>
              <a:rPr sz="788" b="1" kern="0" spc="88" dirty="0">
                <a:solidFill>
                  <a:prstClr val="white"/>
                </a:solidFill>
                <a:latin typeface="Arial"/>
                <a:cs typeface="Arial"/>
              </a:rPr>
              <a:t>UPPER</a:t>
            </a:r>
            <a:r>
              <a:rPr sz="788" b="1" kern="0" spc="200" dirty="0">
                <a:solidFill>
                  <a:prstClr val="white"/>
                </a:solidFill>
                <a:latin typeface="Arial"/>
                <a:cs typeface="Arial"/>
              </a:rPr>
              <a:t> </a:t>
            </a:r>
            <a:r>
              <a:rPr sz="788" b="1" kern="0" spc="85" dirty="0">
                <a:solidFill>
                  <a:prstClr val="white"/>
                </a:solidFill>
                <a:latin typeface="Arial"/>
                <a:cs typeface="Arial"/>
              </a:rPr>
              <a:t>SELWYN</a:t>
            </a:r>
            <a:r>
              <a:rPr sz="788" b="1" kern="0" spc="200" dirty="0">
                <a:solidFill>
                  <a:prstClr val="white"/>
                </a:solidFill>
                <a:latin typeface="Arial"/>
                <a:cs typeface="Arial"/>
              </a:rPr>
              <a:t> </a:t>
            </a:r>
            <a:r>
              <a:rPr sz="788" b="1" kern="0" spc="73" dirty="0">
                <a:solidFill>
                  <a:prstClr val="white"/>
                </a:solidFill>
                <a:latin typeface="Arial"/>
                <a:cs typeface="Arial"/>
              </a:rPr>
              <a:t>HUTS </a:t>
            </a:r>
            <a:endParaRPr sz="788" kern="0" dirty="0">
              <a:solidFill>
                <a:prstClr val="white"/>
              </a:solidFill>
              <a:latin typeface="Arial"/>
              <a:cs typeface="Arial"/>
            </a:endParaRPr>
          </a:p>
          <a:p>
            <a:pPr marR="14632" algn="r" defTabSz="554492">
              <a:spcBef>
                <a:spcPts val="352"/>
              </a:spcBef>
              <a:tabLst>
                <a:tab pos="1121306" algn="l"/>
              </a:tabLst>
            </a:pPr>
            <a:r>
              <a:rPr sz="788" kern="0" spc="91" dirty="0">
                <a:solidFill>
                  <a:prstClr val="white"/>
                </a:solidFill>
                <a:latin typeface="Arial"/>
                <a:cs typeface="Arial"/>
              </a:rPr>
              <a:t>PUBLIC</a:t>
            </a:r>
            <a:r>
              <a:rPr sz="788" kern="0" spc="200" dirty="0">
                <a:solidFill>
                  <a:prstClr val="white"/>
                </a:solidFill>
                <a:latin typeface="Arial"/>
                <a:cs typeface="Arial"/>
              </a:rPr>
              <a:t> </a:t>
            </a:r>
            <a:r>
              <a:rPr sz="788" kern="0" spc="88" dirty="0">
                <a:solidFill>
                  <a:prstClr val="white"/>
                </a:solidFill>
                <a:latin typeface="Arial"/>
                <a:cs typeface="Arial"/>
              </a:rPr>
              <a:t>MEETING</a:t>
            </a:r>
            <a:r>
              <a:rPr sz="788" kern="0" dirty="0">
                <a:solidFill>
                  <a:prstClr val="white"/>
                </a:solidFill>
                <a:latin typeface="Arial"/>
                <a:cs typeface="Arial"/>
              </a:rPr>
              <a:t>	</a:t>
            </a:r>
            <a:r>
              <a:rPr sz="788" kern="0" spc="42" dirty="0">
                <a:solidFill>
                  <a:prstClr val="white"/>
                </a:solidFill>
                <a:latin typeface="Arial"/>
                <a:cs typeface="Arial"/>
              </a:rPr>
              <a:t>28</a:t>
            </a:r>
            <a:r>
              <a:rPr sz="788" kern="0" spc="176" dirty="0">
                <a:solidFill>
                  <a:prstClr val="white"/>
                </a:solidFill>
                <a:latin typeface="Arial"/>
                <a:cs typeface="Arial"/>
              </a:rPr>
              <a:t> </a:t>
            </a:r>
            <a:r>
              <a:rPr sz="788" kern="0" spc="76" dirty="0">
                <a:solidFill>
                  <a:prstClr val="white"/>
                </a:solidFill>
                <a:latin typeface="Arial"/>
                <a:cs typeface="Arial"/>
              </a:rPr>
              <a:t>FEB</a:t>
            </a:r>
            <a:r>
              <a:rPr sz="788" kern="0" spc="176" dirty="0">
                <a:solidFill>
                  <a:prstClr val="white"/>
                </a:solidFill>
                <a:latin typeface="Arial"/>
                <a:cs typeface="Arial"/>
              </a:rPr>
              <a:t> </a:t>
            </a:r>
            <a:r>
              <a:rPr sz="788" kern="0" spc="27" dirty="0">
                <a:solidFill>
                  <a:prstClr val="white"/>
                </a:solidFill>
                <a:latin typeface="Arial"/>
                <a:cs typeface="Arial"/>
              </a:rPr>
              <a:t>24</a:t>
            </a:r>
            <a:endParaRPr sz="788" kern="0" dirty="0">
              <a:solidFill>
                <a:prstClr val="white"/>
              </a:solidFill>
              <a:latin typeface="Arial"/>
              <a:cs typeface="Arial"/>
            </a:endParaRPr>
          </a:p>
        </p:txBody>
      </p:sp>
    </p:spTree>
    <p:extLst>
      <p:ext uri="{BB962C8B-B14F-4D97-AF65-F5344CB8AC3E}">
        <p14:creationId xmlns:p14="http://schemas.microsoft.com/office/powerpoint/2010/main" val="3732511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3081" algn="r" defTabSz="554492">
              <a:lnSpc>
                <a:spcPts val="943"/>
              </a:lnSpc>
            </a:pPr>
            <a:r>
              <a:rPr kern="0" spc="88">
                <a:solidFill>
                  <a:prstClr val="black"/>
                </a:solidFill>
              </a:rPr>
              <a:t>UPPER</a:t>
            </a:r>
            <a:r>
              <a:rPr kern="0" spc="200">
                <a:solidFill>
                  <a:prstClr val="black"/>
                </a:solidFill>
              </a:rPr>
              <a:t> </a:t>
            </a:r>
            <a:r>
              <a:rPr kern="0" spc="85">
                <a:solidFill>
                  <a:prstClr val="black"/>
                </a:solidFill>
              </a:rPr>
              <a:t>SELWYN</a:t>
            </a:r>
            <a:r>
              <a:rPr kern="0" spc="200">
                <a:solidFill>
                  <a:prstClr val="black"/>
                </a:solidFill>
              </a:rPr>
              <a:t> </a:t>
            </a:r>
            <a:r>
              <a:rPr kern="0" spc="73">
                <a:solidFill>
                  <a:prstClr val="black"/>
                </a:solidFill>
              </a:rPr>
              <a:t>HUTS </a:t>
            </a:r>
          </a:p>
          <a:p>
            <a:pPr marR="14632" algn="r" defTabSz="554492">
              <a:spcBef>
                <a:spcPts val="352"/>
              </a:spcBef>
              <a:tabLst>
                <a:tab pos="1121306" algn="l"/>
              </a:tabLst>
            </a:pPr>
            <a:r>
              <a:rPr b="0" kern="0" spc="91">
                <a:solidFill>
                  <a:prstClr val="black"/>
                </a:solidFill>
              </a:rPr>
              <a:t>PUBLIC</a:t>
            </a:r>
            <a:r>
              <a:rPr b="0" kern="0" spc="200">
                <a:solidFill>
                  <a:prstClr val="black"/>
                </a:solidFill>
              </a:rPr>
              <a:t> </a:t>
            </a:r>
            <a:r>
              <a:rPr b="0" kern="0" spc="88">
                <a:solidFill>
                  <a:prstClr val="black"/>
                </a:solidFill>
              </a:rPr>
              <a:t>MEETING</a:t>
            </a:r>
            <a:r>
              <a:rPr b="0" kern="0">
                <a:solidFill>
                  <a:prstClr val="black"/>
                </a:solidFill>
              </a:rPr>
              <a:t>	</a:t>
            </a:r>
            <a:r>
              <a:rPr b="0" kern="0" spc="42">
                <a:solidFill>
                  <a:prstClr val="black"/>
                </a:solidFill>
              </a:rPr>
              <a:t>28</a:t>
            </a:r>
            <a:r>
              <a:rPr b="0" kern="0" spc="176">
                <a:solidFill>
                  <a:prstClr val="black"/>
                </a:solidFill>
              </a:rPr>
              <a:t> </a:t>
            </a:r>
            <a:r>
              <a:rPr b="0" kern="0" spc="76">
                <a:solidFill>
                  <a:prstClr val="black"/>
                </a:solidFill>
              </a:rPr>
              <a:t>FEB</a:t>
            </a:r>
            <a:r>
              <a:rPr b="0" kern="0" spc="176">
                <a:solidFill>
                  <a:prstClr val="black"/>
                </a:solidFill>
              </a:rPr>
              <a:t> </a:t>
            </a:r>
            <a:r>
              <a:rPr b="0" kern="0" spc="27">
                <a:solidFill>
                  <a:prstClr val="black"/>
                </a:solidFill>
              </a:rPr>
              <a:t>24</a:t>
            </a:r>
          </a:p>
        </p:txBody>
      </p:sp>
      <p:sp>
        <p:nvSpPr>
          <p:cNvPr id="2" name="object 2"/>
          <p:cNvSpPr txBox="1">
            <a:spLocks noGrp="1"/>
          </p:cNvSpPr>
          <p:nvPr>
            <p:ph type="title"/>
          </p:nvPr>
        </p:nvSpPr>
        <p:spPr>
          <a:xfrm>
            <a:off x="754673" y="657520"/>
            <a:ext cx="9684855" cy="896594"/>
          </a:xfrm>
          <a:prstGeom prst="rect">
            <a:avLst/>
          </a:prstGeom>
        </p:spPr>
        <p:txBody>
          <a:bodyPr vert="horz" wrap="square" lIns="0" tIns="138623" rIns="0" bIns="0" rtlCol="0">
            <a:spAutoFit/>
          </a:bodyPr>
          <a:lstStyle/>
          <a:p>
            <a:pPr marL="7701" marR="3081">
              <a:lnSpc>
                <a:spcPts val="5888"/>
              </a:lnSpc>
              <a:spcBef>
                <a:spcPts val="1092"/>
              </a:spcBef>
            </a:pPr>
            <a:r>
              <a:rPr sz="4002"/>
              <a:t>Deed</a:t>
            </a:r>
            <a:r>
              <a:rPr sz="4002" spc="-6"/>
              <a:t> </a:t>
            </a:r>
            <a:r>
              <a:rPr sz="4002"/>
              <a:t>of</a:t>
            </a:r>
            <a:r>
              <a:rPr sz="4002" spc="-3"/>
              <a:t> </a:t>
            </a:r>
            <a:r>
              <a:rPr sz="4002" err="1"/>
              <a:t>Licence</a:t>
            </a:r>
            <a:r>
              <a:rPr sz="4002" spc="-3"/>
              <a:t> </a:t>
            </a:r>
            <a:r>
              <a:rPr lang="en-NZ" spc="-6">
                <a:solidFill>
                  <a:srgbClr val="003959"/>
                </a:solidFill>
              </a:rPr>
              <a:t>L</a:t>
            </a:r>
            <a:r>
              <a:rPr spc="-6" err="1">
                <a:solidFill>
                  <a:srgbClr val="003959"/>
                </a:solidFill>
              </a:rPr>
              <a:t>ength</a:t>
            </a:r>
            <a:endParaRPr spc="-6">
              <a:solidFill>
                <a:srgbClr val="003959"/>
              </a:solidFill>
            </a:endParaRPr>
          </a:p>
        </p:txBody>
      </p:sp>
      <p:sp>
        <p:nvSpPr>
          <p:cNvPr id="3" name="object 3"/>
          <p:cNvSpPr txBox="1"/>
          <p:nvPr/>
        </p:nvSpPr>
        <p:spPr>
          <a:xfrm>
            <a:off x="754673" y="1938758"/>
            <a:ext cx="11071088" cy="2262897"/>
          </a:xfrm>
          <a:prstGeom prst="rect">
            <a:avLst/>
          </a:prstGeom>
        </p:spPr>
        <p:txBody>
          <a:bodyPr vert="horz" wrap="square" lIns="0" tIns="69312" rIns="0" bIns="0" rtlCol="0" anchor="t">
            <a:spAutoFit/>
          </a:bodyPr>
          <a:lstStyle/>
          <a:p>
            <a:pPr marL="7620" defTabSz="554492">
              <a:spcBef>
                <a:spcPts val="546"/>
              </a:spcBef>
              <a:tabLst>
                <a:tab pos="464772" algn="l"/>
              </a:tabLst>
            </a:pPr>
            <a:r>
              <a:rPr lang="en-NZ" sz="2350" kern="0">
                <a:solidFill>
                  <a:sysClr val="windowText" lastClr="000000"/>
                </a:solidFill>
                <a:latin typeface="Arial"/>
                <a:cs typeface="Arial"/>
              </a:rPr>
              <a:t>We know we have to set a finite date on the next Deed of Licence </a:t>
            </a:r>
            <a:endParaRPr lang="en-US">
              <a:solidFill>
                <a:sysClr val="windowText" lastClr="000000"/>
              </a:solidFill>
            </a:endParaRPr>
          </a:p>
          <a:p>
            <a:pPr marL="7620" defTabSz="554492">
              <a:spcBef>
                <a:spcPts val="546"/>
              </a:spcBef>
              <a:tabLst>
                <a:tab pos="464772" algn="l"/>
              </a:tabLst>
            </a:pPr>
            <a:br>
              <a:rPr lang="en-NZ" sz="2350" kern="0">
                <a:latin typeface="Arial"/>
                <a:cs typeface="Arial"/>
              </a:rPr>
            </a:br>
            <a:r>
              <a:rPr lang="en-NZ" b="1" kern="0">
                <a:solidFill>
                  <a:sysClr val="windowText" lastClr="000000"/>
                </a:solidFill>
                <a:latin typeface="Arial"/>
                <a:cs typeface="Arial"/>
              </a:rPr>
              <a:t>Selwyn District Councillors decision, 8 May 2019</a:t>
            </a:r>
            <a:endParaRPr lang="en-NZ">
              <a:solidFill>
                <a:sysClr val="windowText" lastClr="000000"/>
              </a:solidFill>
            </a:endParaRPr>
          </a:p>
          <a:p>
            <a:pPr marL="7620" defTabSz="554492">
              <a:spcBef>
                <a:spcPts val="546"/>
              </a:spcBef>
              <a:tabLst>
                <a:tab pos="464772" algn="l"/>
              </a:tabLst>
            </a:pPr>
            <a:r>
              <a:rPr lang="en-NZ" i="1" kern="0">
                <a:solidFill>
                  <a:sysClr val="windowText" lastClr="000000"/>
                </a:solidFill>
                <a:latin typeface="Arial"/>
                <a:cs typeface="Arial"/>
              </a:rPr>
              <a:t>The Council unanimously determined that</a:t>
            </a:r>
            <a:r>
              <a:rPr lang="en-NZ" i="1" kern="0">
                <a:solidFill>
                  <a:sysClr val="windowText" lastClr="000000"/>
                </a:solidFill>
                <a:latin typeface="Arial"/>
                <a:cs typeface="Times New Roman"/>
              </a:rPr>
              <a:t> </a:t>
            </a:r>
            <a:r>
              <a:rPr lang="en-NZ" i="1" kern="0">
                <a:solidFill>
                  <a:sysClr val="windowText" lastClr="000000"/>
                </a:solidFill>
                <a:latin typeface="Arial"/>
                <a:cs typeface="Arial"/>
              </a:rPr>
              <a:t>‘Hut licences and subsequent renewals are short term and ultimately for a finite period’ </a:t>
            </a:r>
            <a:r>
              <a:rPr lang="en-NZ" sz="2350" i="1" kern="0">
                <a:solidFill>
                  <a:sysClr val="windowText" lastClr="000000"/>
                </a:solidFill>
                <a:latin typeface="Arial"/>
                <a:cs typeface="Arial"/>
              </a:rPr>
              <a:t> </a:t>
            </a:r>
            <a:endParaRPr lang="en-NZ" sz="2350">
              <a:solidFill>
                <a:sysClr val="windowText" lastClr="000000"/>
              </a:solidFill>
            </a:endParaRPr>
          </a:p>
          <a:p>
            <a:pPr marL="7620" defTabSz="554492">
              <a:spcBef>
                <a:spcPts val="546"/>
              </a:spcBef>
              <a:tabLst>
                <a:tab pos="464772" algn="l"/>
              </a:tabLst>
            </a:pPr>
            <a:endParaRPr lang="en-NZ" sz="2350" kern="0">
              <a:solidFill>
                <a:sysClr val="windowText" lastClr="000000"/>
              </a:solidFill>
              <a:latin typeface="Arial"/>
              <a:cs typeface="Arial"/>
            </a:endParaRPr>
          </a:p>
        </p:txBody>
      </p:sp>
      <p:sp>
        <p:nvSpPr>
          <p:cNvPr id="7" name="TextBox 6">
            <a:extLst>
              <a:ext uri="{FF2B5EF4-FFF2-40B4-BE49-F238E27FC236}">
                <a16:creationId xmlns:a16="http://schemas.microsoft.com/office/drawing/2014/main" id="{FF0E0A5D-F873-51AC-EC0B-8ED41C8EF685}"/>
              </a:ext>
            </a:extLst>
          </p:cNvPr>
          <p:cNvSpPr txBox="1"/>
          <p:nvPr/>
        </p:nvSpPr>
        <p:spPr>
          <a:xfrm>
            <a:off x="3049670" y="4493993"/>
            <a:ext cx="6092660" cy="895117"/>
          </a:xfrm>
          <a:prstGeom prst="rect">
            <a:avLst/>
          </a:prstGeom>
          <a:noFill/>
        </p:spPr>
        <p:txBody>
          <a:bodyPr wrap="square" lIns="91440" tIns="45720" rIns="91440" bIns="45720" anchor="t">
            <a:spAutoFit/>
          </a:bodyPr>
          <a:lstStyle/>
          <a:p>
            <a:pPr marL="464185" indent="-456565" defTabSz="554492">
              <a:spcBef>
                <a:spcPts val="546"/>
              </a:spcBef>
              <a:buFont typeface="Arial"/>
              <a:buChar char="•"/>
              <a:tabLst>
                <a:tab pos="464772" algn="l"/>
              </a:tabLst>
            </a:pPr>
            <a:r>
              <a:rPr lang="en-NZ" sz="2400" kern="0">
                <a:solidFill>
                  <a:sysClr val="windowText" lastClr="000000"/>
                </a:solidFill>
                <a:latin typeface="Arial"/>
                <a:cs typeface="Arial"/>
              </a:rPr>
              <a:t>Current situation is year by year</a:t>
            </a:r>
          </a:p>
          <a:p>
            <a:pPr marL="464185" indent="-456565" defTabSz="554492">
              <a:spcBef>
                <a:spcPts val="546"/>
              </a:spcBef>
              <a:buFont typeface="Arial"/>
              <a:buChar char="•"/>
              <a:tabLst>
                <a:tab pos="464772" algn="l"/>
              </a:tabLst>
            </a:pPr>
            <a:r>
              <a:rPr lang="en-NZ" sz="2400" kern="0">
                <a:solidFill>
                  <a:sysClr val="windowText" lastClr="000000"/>
                </a:solidFill>
                <a:latin typeface="Arial"/>
                <a:cs typeface="Arial"/>
              </a:rPr>
              <a:t>Recommending 15 Years</a:t>
            </a:r>
            <a:endParaRPr lang="en-US">
              <a:solidFill>
                <a:sysClr val="windowText" lastClr="000000"/>
              </a:solidFill>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3081" algn="r" defTabSz="554492">
              <a:lnSpc>
                <a:spcPts val="943"/>
              </a:lnSpc>
            </a:pPr>
            <a:r>
              <a:rPr kern="0" spc="88">
                <a:solidFill>
                  <a:prstClr val="black"/>
                </a:solidFill>
              </a:rPr>
              <a:t>UPPER</a:t>
            </a:r>
            <a:r>
              <a:rPr kern="0" spc="200">
                <a:solidFill>
                  <a:prstClr val="black"/>
                </a:solidFill>
              </a:rPr>
              <a:t> </a:t>
            </a:r>
            <a:r>
              <a:rPr kern="0" spc="85">
                <a:solidFill>
                  <a:prstClr val="black"/>
                </a:solidFill>
              </a:rPr>
              <a:t>SELWYN</a:t>
            </a:r>
            <a:r>
              <a:rPr kern="0" spc="200">
                <a:solidFill>
                  <a:prstClr val="black"/>
                </a:solidFill>
              </a:rPr>
              <a:t> </a:t>
            </a:r>
            <a:r>
              <a:rPr kern="0" spc="73">
                <a:solidFill>
                  <a:prstClr val="black"/>
                </a:solidFill>
              </a:rPr>
              <a:t>HUTS </a:t>
            </a:r>
          </a:p>
          <a:p>
            <a:pPr marR="14632" algn="r" defTabSz="554492">
              <a:spcBef>
                <a:spcPts val="352"/>
              </a:spcBef>
              <a:tabLst>
                <a:tab pos="1121306" algn="l"/>
              </a:tabLst>
            </a:pPr>
            <a:r>
              <a:rPr b="0" kern="0" spc="91">
                <a:solidFill>
                  <a:prstClr val="black"/>
                </a:solidFill>
              </a:rPr>
              <a:t>PUBLIC</a:t>
            </a:r>
            <a:r>
              <a:rPr b="0" kern="0" spc="200">
                <a:solidFill>
                  <a:prstClr val="black"/>
                </a:solidFill>
              </a:rPr>
              <a:t> </a:t>
            </a:r>
            <a:r>
              <a:rPr b="0" kern="0" spc="88">
                <a:solidFill>
                  <a:prstClr val="black"/>
                </a:solidFill>
              </a:rPr>
              <a:t>MEETING</a:t>
            </a:r>
            <a:r>
              <a:rPr b="0" kern="0">
                <a:solidFill>
                  <a:prstClr val="black"/>
                </a:solidFill>
              </a:rPr>
              <a:t>	</a:t>
            </a:r>
            <a:r>
              <a:rPr b="0" kern="0" spc="42">
                <a:solidFill>
                  <a:prstClr val="black"/>
                </a:solidFill>
              </a:rPr>
              <a:t>28</a:t>
            </a:r>
            <a:r>
              <a:rPr b="0" kern="0" spc="176">
                <a:solidFill>
                  <a:prstClr val="black"/>
                </a:solidFill>
              </a:rPr>
              <a:t> </a:t>
            </a:r>
            <a:r>
              <a:rPr b="0" kern="0" spc="76">
                <a:solidFill>
                  <a:prstClr val="black"/>
                </a:solidFill>
              </a:rPr>
              <a:t>FEB</a:t>
            </a:r>
            <a:r>
              <a:rPr b="0" kern="0" spc="176">
                <a:solidFill>
                  <a:prstClr val="black"/>
                </a:solidFill>
              </a:rPr>
              <a:t> </a:t>
            </a:r>
            <a:r>
              <a:rPr b="0" kern="0" spc="27">
                <a:solidFill>
                  <a:prstClr val="black"/>
                </a:solidFill>
              </a:rPr>
              <a:t>24</a:t>
            </a:r>
          </a:p>
        </p:txBody>
      </p:sp>
      <p:sp>
        <p:nvSpPr>
          <p:cNvPr id="2" name="object 2"/>
          <p:cNvSpPr txBox="1">
            <a:spLocks noGrp="1"/>
          </p:cNvSpPr>
          <p:nvPr>
            <p:ph type="title"/>
          </p:nvPr>
        </p:nvSpPr>
        <p:spPr>
          <a:xfrm>
            <a:off x="710227" y="657521"/>
            <a:ext cx="10186113" cy="890722"/>
          </a:xfrm>
          <a:prstGeom prst="rect">
            <a:avLst/>
          </a:prstGeom>
        </p:spPr>
        <p:txBody>
          <a:bodyPr vert="horz" wrap="square" lIns="0" tIns="8856" rIns="0" bIns="0" rtlCol="0">
            <a:spAutoFit/>
          </a:bodyPr>
          <a:lstStyle/>
          <a:p>
            <a:pPr marL="7701">
              <a:spcBef>
                <a:spcPts val="15"/>
              </a:spcBef>
            </a:pPr>
            <a:r>
              <a:rPr sz="4002" dirty="0"/>
              <a:t>De</a:t>
            </a:r>
            <a:r>
              <a:rPr lang="en-NZ" sz="4002" dirty="0"/>
              <a:t>e</a:t>
            </a:r>
            <a:r>
              <a:rPr sz="4002" dirty="0"/>
              <a:t>d of </a:t>
            </a:r>
            <a:r>
              <a:rPr sz="4002" dirty="0" err="1"/>
              <a:t>Licence</a:t>
            </a:r>
            <a:r>
              <a:rPr lang="en-NZ" spc="-6" dirty="0">
                <a:solidFill>
                  <a:srgbClr val="003959"/>
                </a:solidFill>
              </a:rPr>
              <a:t>Transfer</a:t>
            </a:r>
            <a:r>
              <a:rPr lang="en-NZ" spc="-6" dirty="0"/>
              <a:t> </a:t>
            </a:r>
            <a:endParaRPr spc="-6" dirty="0"/>
          </a:p>
        </p:txBody>
      </p:sp>
      <p:sp>
        <p:nvSpPr>
          <p:cNvPr id="3" name="object 3"/>
          <p:cNvSpPr txBox="1"/>
          <p:nvPr/>
        </p:nvSpPr>
        <p:spPr>
          <a:xfrm>
            <a:off x="710226" y="2042768"/>
            <a:ext cx="11201878" cy="1720059"/>
          </a:xfrm>
          <a:prstGeom prst="rect">
            <a:avLst/>
          </a:prstGeom>
        </p:spPr>
        <p:txBody>
          <a:bodyPr vert="horz" wrap="square" lIns="0" tIns="81634" rIns="0" bIns="0" rtlCol="0">
            <a:spAutoFit/>
          </a:bodyPr>
          <a:lstStyle/>
          <a:p>
            <a:pPr marL="7701" defTabSz="554492">
              <a:spcBef>
                <a:spcPts val="643"/>
              </a:spcBef>
              <a:tabLst>
                <a:tab pos="464772" algn="l"/>
              </a:tabLst>
            </a:pPr>
            <a:r>
              <a:rPr lang="en-NZ" sz="2426" kern="0">
                <a:solidFill>
                  <a:sysClr val="windowText" lastClr="000000"/>
                </a:solidFill>
                <a:latin typeface="Arial"/>
                <a:cs typeface="Arial"/>
              </a:rPr>
              <a:t>To support the change to the Deed of Licence length we need to set a date to stop transfers </a:t>
            </a:r>
          </a:p>
          <a:p>
            <a:pPr marL="7701" defTabSz="554492">
              <a:spcBef>
                <a:spcPts val="643"/>
              </a:spcBef>
              <a:tabLst>
                <a:tab pos="464772" algn="l"/>
              </a:tabLst>
            </a:pPr>
            <a:endParaRPr lang="en-NZ" sz="2395" kern="0">
              <a:solidFill>
                <a:sysClr val="windowText" lastClr="000000"/>
              </a:solidFill>
              <a:latin typeface="Arial"/>
              <a:cs typeface="Arial"/>
            </a:endParaRPr>
          </a:p>
          <a:p>
            <a:pPr marL="7701" defTabSz="554492">
              <a:spcBef>
                <a:spcPts val="643"/>
              </a:spcBef>
              <a:tabLst>
                <a:tab pos="464772" algn="l"/>
              </a:tabLst>
            </a:pPr>
            <a:endParaRPr lang="en-NZ" sz="2395" kern="0">
              <a:solidFill>
                <a:sysClr val="windowText" lastClr="000000"/>
              </a:solidFill>
              <a:latin typeface="Arial"/>
              <a:cs typeface="Arial"/>
            </a:endParaRPr>
          </a:p>
        </p:txBody>
      </p:sp>
      <p:sp>
        <p:nvSpPr>
          <p:cNvPr id="6" name="TextBox 5">
            <a:extLst>
              <a:ext uri="{FF2B5EF4-FFF2-40B4-BE49-F238E27FC236}">
                <a16:creationId xmlns:a16="http://schemas.microsoft.com/office/drawing/2014/main" id="{3110F578-4E9C-383A-F79C-1F86A3F4EA85}"/>
              </a:ext>
            </a:extLst>
          </p:cNvPr>
          <p:cNvSpPr txBox="1"/>
          <p:nvPr/>
        </p:nvSpPr>
        <p:spPr>
          <a:xfrm>
            <a:off x="3844785" y="3429000"/>
            <a:ext cx="6092660" cy="1555106"/>
          </a:xfrm>
          <a:prstGeom prst="rect">
            <a:avLst/>
          </a:prstGeom>
          <a:noFill/>
        </p:spPr>
        <p:txBody>
          <a:bodyPr wrap="square">
            <a:spAutoFit/>
          </a:bodyPr>
          <a:lstStyle/>
          <a:p>
            <a:pPr marL="7701" defTabSz="554492">
              <a:spcBef>
                <a:spcPts val="643"/>
              </a:spcBef>
              <a:tabLst>
                <a:tab pos="464772" algn="l"/>
              </a:tabLst>
            </a:pPr>
            <a:r>
              <a:rPr lang="en-NZ" sz="2426" kern="0">
                <a:solidFill>
                  <a:sysClr val="windowText" lastClr="000000"/>
                </a:solidFill>
                <a:latin typeface="Arial"/>
                <a:cs typeface="Arial"/>
              </a:rPr>
              <a:t>Options for:</a:t>
            </a:r>
          </a:p>
          <a:p>
            <a:pPr marL="7701" defTabSz="554492">
              <a:spcBef>
                <a:spcPts val="643"/>
              </a:spcBef>
              <a:tabLst>
                <a:tab pos="464772" algn="l"/>
              </a:tabLst>
            </a:pPr>
            <a:endParaRPr lang="en-NZ" sz="728" kern="0">
              <a:solidFill>
                <a:sysClr val="windowText" lastClr="000000"/>
              </a:solidFill>
              <a:latin typeface="Arial"/>
              <a:cs typeface="Arial"/>
            </a:endParaRPr>
          </a:p>
          <a:p>
            <a:pPr marL="464772" indent="-457071" defTabSz="554492">
              <a:spcBef>
                <a:spcPts val="643"/>
              </a:spcBef>
              <a:buFontTx/>
              <a:buChar char="•"/>
              <a:tabLst>
                <a:tab pos="464772" algn="l"/>
              </a:tabLst>
            </a:pPr>
            <a:r>
              <a:rPr lang="en-NZ" sz="2426" kern="0">
                <a:solidFill>
                  <a:sysClr val="windowText" lastClr="000000"/>
                </a:solidFill>
                <a:latin typeface="Arial"/>
                <a:cs typeface="Arial"/>
              </a:rPr>
              <a:t>Set date</a:t>
            </a:r>
          </a:p>
          <a:p>
            <a:pPr marL="464772" indent="-457071" defTabSz="554492">
              <a:spcBef>
                <a:spcPts val="643"/>
              </a:spcBef>
              <a:buFontTx/>
              <a:buChar char="•"/>
              <a:tabLst>
                <a:tab pos="464772" algn="l"/>
              </a:tabLst>
            </a:pPr>
            <a:r>
              <a:rPr lang="en-NZ" sz="2426" kern="0">
                <a:solidFill>
                  <a:sysClr val="windowText" lastClr="000000"/>
                </a:solidFill>
                <a:latin typeface="Arial"/>
                <a:cs typeface="Arial"/>
              </a:rPr>
              <a:t>Phased transfer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0" marR="3081" lvl="0" indent="0" algn="r" defTabSz="554492" rtl="0" eaLnBrk="1" fontAlgn="auto" latinLnBrk="0" hangingPunct="1">
              <a:lnSpc>
                <a:spcPts val="943"/>
              </a:lnSpc>
              <a:spcBef>
                <a:spcPts val="0"/>
              </a:spcBef>
              <a:spcAft>
                <a:spcPts val="0"/>
              </a:spcAft>
              <a:buClrTx/>
              <a:buSzTx/>
              <a:buFontTx/>
              <a:buNone/>
              <a:tabLst/>
              <a:defRPr/>
            </a:pPr>
            <a:r>
              <a:rPr kumimoji="0" sz="788" b="1" i="0" u="none" strike="noStrike" kern="0" cap="none" spc="88" normalizeH="0" baseline="0" noProof="0">
                <a:ln>
                  <a:noFill/>
                </a:ln>
                <a:solidFill>
                  <a:prstClr val="black"/>
                </a:solidFill>
                <a:effectLst/>
                <a:uLnTx/>
                <a:uFillTx/>
                <a:latin typeface="Arial"/>
                <a:ea typeface="+mn-ea"/>
                <a:cs typeface="Arial"/>
              </a:rPr>
              <a:t>UPPER</a:t>
            </a:r>
            <a:r>
              <a:rPr kumimoji="0" sz="788" b="1" i="0" u="none" strike="noStrike" kern="0" cap="none" spc="200" normalizeH="0" baseline="0" noProof="0">
                <a:ln>
                  <a:noFill/>
                </a:ln>
                <a:solidFill>
                  <a:prstClr val="black"/>
                </a:solidFill>
                <a:effectLst/>
                <a:uLnTx/>
                <a:uFillTx/>
                <a:latin typeface="Arial"/>
                <a:ea typeface="+mn-ea"/>
                <a:cs typeface="Arial"/>
              </a:rPr>
              <a:t> </a:t>
            </a:r>
            <a:r>
              <a:rPr kumimoji="0" sz="788" b="1" i="0" u="none" strike="noStrike" kern="0" cap="none" spc="85" normalizeH="0" baseline="0" noProof="0">
                <a:ln>
                  <a:noFill/>
                </a:ln>
                <a:solidFill>
                  <a:prstClr val="black"/>
                </a:solidFill>
                <a:effectLst/>
                <a:uLnTx/>
                <a:uFillTx/>
                <a:latin typeface="Arial"/>
                <a:ea typeface="+mn-ea"/>
                <a:cs typeface="Arial"/>
              </a:rPr>
              <a:t>SELWYN</a:t>
            </a:r>
            <a:r>
              <a:rPr kumimoji="0" sz="788" b="1" i="0" u="none" strike="noStrike" kern="0" cap="none" spc="200" normalizeH="0" baseline="0" noProof="0">
                <a:ln>
                  <a:noFill/>
                </a:ln>
                <a:solidFill>
                  <a:prstClr val="black"/>
                </a:solidFill>
                <a:effectLst/>
                <a:uLnTx/>
                <a:uFillTx/>
                <a:latin typeface="Arial"/>
                <a:ea typeface="+mn-ea"/>
                <a:cs typeface="Arial"/>
              </a:rPr>
              <a:t> </a:t>
            </a:r>
            <a:r>
              <a:rPr kumimoji="0" sz="788" b="1" i="0" u="none" strike="noStrike" kern="0" cap="none" spc="73" normalizeH="0" baseline="0" noProof="0">
                <a:ln>
                  <a:noFill/>
                </a:ln>
                <a:solidFill>
                  <a:prstClr val="black"/>
                </a:solidFill>
                <a:effectLst/>
                <a:uLnTx/>
                <a:uFillTx/>
                <a:latin typeface="Arial"/>
                <a:ea typeface="+mn-ea"/>
                <a:cs typeface="Arial"/>
              </a:rPr>
              <a:t>HUTS </a:t>
            </a:r>
          </a:p>
          <a:p>
            <a:pPr marL="0" marR="14632" lvl="0" indent="0" algn="r" defTabSz="554492" rtl="0" eaLnBrk="1" fontAlgn="auto" latinLnBrk="0" hangingPunct="1">
              <a:lnSpc>
                <a:spcPct val="100000"/>
              </a:lnSpc>
              <a:spcBef>
                <a:spcPts val="352"/>
              </a:spcBef>
              <a:spcAft>
                <a:spcPts val="0"/>
              </a:spcAft>
              <a:buClrTx/>
              <a:buSzTx/>
              <a:buFontTx/>
              <a:buNone/>
              <a:tabLst>
                <a:tab pos="1121306" algn="l"/>
              </a:tabLst>
              <a:defRPr/>
            </a:pPr>
            <a:r>
              <a:rPr kumimoji="0" sz="788" b="0" i="0" u="none" strike="noStrike" kern="0" cap="none" spc="91" normalizeH="0" baseline="0" noProof="0">
                <a:ln>
                  <a:noFill/>
                </a:ln>
                <a:solidFill>
                  <a:prstClr val="black"/>
                </a:solidFill>
                <a:effectLst/>
                <a:uLnTx/>
                <a:uFillTx/>
                <a:latin typeface="Arial"/>
                <a:ea typeface="+mn-ea"/>
                <a:cs typeface="Arial"/>
              </a:rPr>
              <a:t>PUBLIC</a:t>
            </a:r>
            <a:r>
              <a:rPr kumimoji="0" sz="788" b="0" i="0" u="none" strike="noStrike" kern="0" cap="none" spc="200" normalizeH="0" baseline="0" noProof="0">
                <a:ln>
                  <a:noFill/>
                </a:ln>
                <a:solidFill>
                  <a:prstClr val="black"/>
                </a:solidFill>
                <a:effectLst/>
                <a:uLnTx/>
                <a:uFillTx/>
                <a:latin typeface="Arial"/>
                <a:ea typeface="+mn-ea"/>
                <a:cs typeface="Arial"/>
              </a:rPr>
              <a:t> </a:t>
            </a:r>
            <a:r>
              <a:rPr kumimoji="0" sz="788" b="0" i="0" u="none" strike="noStrike" kern="0" cap="none" spc="88" normalizeH="0" baseline="0" noProof="0">
                <a:ln>
                  <a:noFill/>
                </a:ln>
                <a:solidFill>
                  <a:prstClr val="black"/>
                </a:solidFill>
                <a:effectLst/>
                <a:uLnTx/>
                <a:uFillTx/>
                <a:latin typeface="Arial"/>
                <a:ea typeface="+mn-ea"/>
                <a:cs typeface="Arial"/>
              </a:rPr>
              <a:t>MEETING</a:t>
            </a:r>
            <a:r>
              <a:rPr kumimoji="0" sz="788" b="0" i="0" u="none" strike="noStrike" kern="0" cap="none" spc="0" normalizeH="0" baseline="0" noProof="0">
                <a:ln>
                  <a:noFill/>
                </a:ln>
                <a:solidFill>
                  <a:prstClr val="black"/>
                </a:solidFill>
                <a:effectLst/>
                <a:uLnTx/>
                <a:uFillTx/>
                <a:latin typeface="Arial"/>
                <a:ea typeface="+mn-ea"/>
                <a:cs typeface="Arial"/>
              </a:rPr>
              <a:t>	</a:t>
            </a:r>
            <a:r>
              <a:rPr kumimoji="0" sz="788" b="0" i="0" u="none" strike="noStrike" kern="0" cap="none" spc="42" normalizeH="0" baseline="0" noProof="0">
                <a:ln>
                  <a:noFill/>
                </a:ln>
                <a:solidFill>
                  <a:prstClr val="black"/>
                </a:solidFill>
                <a:effectLst/>
                <a:uLnTx/>
                <a:uFillTx/>
                <a:latin typeface="Arial"/>
                <a:ea typeface="+mn-ea"/>
                <a:cs typeface="Arial"/>
              </a:rPr>
              <a:t>28</a:t>
            </a:r>
            <a:r>
              <a:rPr kumimoji="0" sz="788" b="0" i="0" u="none" strike="noStrike" kern="0" cap="none" spc="176" normalizeH="0" baseline="0" noProof="0">
                <a:ln>
                  <a:noFill/>
                </a:ln>
                <a:solidFill>
                  <a:prstClr val="black"/>
                </a:solidFill>
                <a:effectLst/>
                <a:uLnTx/>
                <a:uFillTx/>
                <a:latin typeface="Arial"/>
                <a:ea typeface="+mn-ea"/>
                <a:cs typeface="Arial"/>
              </a:rPr>
              <a:t> </a:t>
            </a:r>
            <a:r>
              <a:rPr kumimoji="0" sz="788" b="0" i="0" u="none" strike="noStrike" kern="0" cap="none" spc="76" normalizeH="0" baseline="0" noProof="0">
                <a:ln>
                  <a:noFill/>
                </a:ln>
                <a:solidFill>
                  <a:prstClr val="black"/>
                </a:solidFill>
                <a:effectLst/>
                <a:uLnTx/>
                <a:uFillTx/>
                <a:latin typeface="Arial"/>
                <a:ea typeface="+mn-ea"/>
                <a:cs typeface="Arial"/>
              </a:rPr>
              <a:t>FEB</a:t>
            </a:r>
            <a:r>
              <a:rPr kumimoji="0" sz="788" b="0" i="0" u="none" strike="noStrike" kern="0" cap="none" spc="176" normalizeH="0" baseline="0" noProof="0">
                <a:ln>
                  <a:noFill/>
                </a:ln>
                <a:solidFill>
                  <a:prstClr val="black"/>
                </a:solidFill>
                <a:effectLst/>
                <a:uLnTx/>
                <a:uFillTx/>
                <a:latin typeface="Arial"/>
                <a:ea typeface="+mn-ea"/>
                <a:cs typeface="Arial"/>
              </a:rPr>
              <a:t> </a:t>
            </a:r>
            <a:r>
              <a:rPr kumimoji="0" sz="788" b="0" i="0" u="none" strike="noStrike" kern="0" cap="none" spc="27" normalizeH="0" baseline="0" noProof="0">
                <a:ln>
                  <a:noFill/>
                </a:ln>
                <a:solidFill>
                  <a:prstClr val="black"/>
                </a:solidFill>
                <a:effectLst/>
                <a:uLnTx/>
                <a:uFillTx/>
                <a:latin typeface="Arial"/>
                <a:ea typeface="+mn-ea"/>
                <a:cs typeface="Arial"/>
              </a:rPr>
              <a:t>24</a:t>
            </a:r>
          </a:p>
        </p:txBody>
      </p:sp>
      <p:sp>
        <p:nvSpPr>
          <p:cNvPr id="2" name="object 2"/>
          <p:cNvSpPr txBox="1">
            <a:spLocks noGrp="1"/>
          </p:cNvSpPr>
          <p:nvPr>
            <p:ph type="title"/>
          </p:nvPr>
        </p:nvSpPr>
        <p:spPr>
          <a:xfrm>
            <a:off x="710227" y="657521"/>
            <a:ext cx="10186113" cy="890722"/>
          </a:xfrm>
          <a:prstGeom prst="rect">
            <a:avLst/>
          </a:prstGeom>
        </p:spPr>
        <p:txBody>
          <a:bodyPr vert="horz" wrap="square" lIns="0" tIns="8856" rIns="0" bIns="0" rtlCol="0" anchor="t">
            <a:spAutoFit/>
          </a:bodyPr>
          <a:lstStyle/>
          <a:p>
            <a:pPr marL="7620">
              <a:spcBef>
                <a:spcPts val="15"/>
              </a:spcBef>
            </a:pPr>
            <a:r>
              <a:rPr lang="en-NZ" sz="4000" dirty="0"/>
              <a:t>Deed of Licence </a:t>
            </a:r>
            <a:r>
              <a:rPr lang="en-NZ" sz="5700" spc="-6" dirty="0">
                <a:solidFill>
                  <a:srgbClr val="003959"/>
                </a:solidFill>
              </a:rPr>
              <a:t>Regulations</a:t>
            </a:r>
            <a:endParaRPr lang="en-NZ" spc="-6" dirty="0"/>
          </a:p>
        </p:txBody>
      </p:sp>
      <p:sp>
        <p:nvSpPr>
          <p:cNvPr id="5" name="object 3">
            <a:extLst>
              <a:ext uri="{FF2B5EF4-FFF2-40B4-BE49-F238E27FC236}">
                <a16:creationId xmlns:a16="http://schemas.microsoft.com/office/drawing/2014/main" id="{8E8E70D8-476F-3954-C3C6-BCAFBAB17A89}"/>
              </a:ext>
            </a:extLst>
          </p:cNvPr>
          <p:cNvSpPr txBox="1"/>
          <p:nvPr/>
        </p:nvSpPr>
        <p:spPr>
          <a:xfrm>
            <a:off x="1151771" y="2227599"/>
            <a:ext cx="10350536" cy="3182877"/>
          </a:xfrm>
          <a:prstGeom prst="rect">
            <a:avLst/>
          </a:prstGeom>
        </p:spPr>
        <p:txBody>
          <a:bodyPr vert="horz" wrap="square" lIns="0" tIns="43897" rIns="0" bIns="0" rtlCol="0" anchor="t">
            <a:spAutoFit/>
          </a:bodyPr>
          <a:lstStyle/>
          <a:p>
            <a:pPr marR="986790" defTabSz="554492">
              <a:spcBef>
                <a:spcPts val="346"/>
              </a:spcBef>
              <a:tabLst>
                <a:tab pos="536008" algn="l"/>
              </a:tabLst>
            </a:pPr>
            <a:r>
              <a:rPr lang="en-NZ" sz="2350" kern="0" spc="-103">
                <a:solidFill>
                  <a:sysClr val="windowText" lastClr="000000"/>
                </a:solidFill>
                <a:latin typeface="Arial"/>
                <a:cs typeface="Arial"/>
              </a:rPr>
              <a:t>Part of our job is to keep you safe</a:t>
            </a:r>
            <a:endParaRPr lang="en-US" sz="2350">
              <a:solidFill>
                <a:sysClr val="windowText" lastClr="000000"/>
              </a:solidFill>
            </a:endParaRPr>
          </a:p>
          <a:p>
            <a:pPr marL="7620" defTabSz="554492">
              <a:spcBef>
                <a:spcPts val="1483"/>
              </a:spcBef>
              <a:tabLst>
                <a:tab pos="549486" algn="l"/>
              </a:tabLst>
            </a:pPr>
            <a:endParaRPr lang="en-NZ" sz="2395" kern="0">
              <a:solidFill>
                <a:sysClr val="windowText" lastClr="000000"/>
              </a:solidFill>
              <a:latin typeface="Arial"/>
              <a:cs typeface="Arial"/>
            </a:endParaRPr>
          </a:p>
          <a:p>
            <a:pPr marL="549275" indent="-541655" defTabSz="554492">
              <a:spcBef>
                <a:spcPts val="1483"/>
              </a:spcBef>
              <a:buFontTx/>
              <a:buChar char="•"/>
              <a:tabLst>
                <a:tab pos="549486" algn="l"/>
              </a:tabLst>
            </a:pPr>
            <a:r>
              <a:rPr lang="en-NZ" sz="2350" kern="0">
                <a:solidFill>
                  <a:sysClr val="windowText" lastClr="000000"/>
                </a:solidFill>
                <a:latin typeface="Arial"/>
                <a:cs typeface="Arial"/>
              </a:rPr>
              <a:t>Our monitoring needs to be better</a:t>
            </a:r>
          </a:p>
          <a:p>
            <a:pPr marL="549275" indent="-541655" defTabSz="554492">
              <a:spcBef>
                <a:spcPts val="1483"/>
              </a:spcBef>
              <a:buFontTx/>
              <a:buChar char="•"/>
              <a:tabLst>
                <a:tab pos="549486" algn="l"/>
              </a:tabLst>
            </a:pPr>
            <a:r>
              <a:rPr lang="en-NZ" sz="2350" kern="0">
                <a:solidFill>
                  <a:sysClr val="windowText" lastClr="000000"/>
                </a:solidFill>
                <a:latin typeface="Arial"/>
                <a:cs typeface="Arial"/>
              </a:rPr>
              <a:t>Council</a:t>
            </a:r>
            <a:r>
              <a:rPr lang="en-NZ" sz="2350" kern="0" spc="-21">
                <a:solidFill>
                  <a:sysClr val="windowText" lastClr="000000"/>
                </a:solidFill>
                <a:latin typeface="Arial"/>
                <a:cs typeface="Arial"/>
              </a:rPr>
              <a:t> </a:t>
            </a:r>
            <a:r>
              <a:rPr lang="en-NZ" sz="2350" kern="0">
                <a:solidFill>
                  <a:sysClr val="windowText" lastClr="000000"/>
                </a:solidFill>
                <a:latin typeface="Arial"/>
                <a:cs typeface="Arial"/>
              </a:rPr>
              <a:t>funded</a:t>
            </a:r>
            <a:r>
              <a:rPr lang="en-NZ" sz="2350" kern="0" spc="-21">
                <a:solidFill>
                  <a:sysClr val="windowText" lastClr="000000"/>
                </a:solidFill>
                <a:latin typeface="Arial"/>
                <a:cs typeface="Arial"/>
              </a:rPr>
              <a:t> </a:t>
            </a:r>
            <a:r>
              <a:rPr lang="en-NZ" sz="2350" kern="0">
                <a:solidFill>
                  <a:sysClr val="windowText" lastClr="000000"/>
                </a:solidFill>
                <a:latin typeface="Arial"/>
                <a:cs typeface="Arial"/>
              </a:rPr>
              <a:t>inspection</a:t>
            </a:r>
            <a:r>
              <a:rPr lang="en-NZ" sz="2350" kern="0" spc="-18">
                <a:solidFill>
                  <a:sysClr val="windowText" lastClr="000000"/>
                </a:solidFill>
                <a:latin typeface="Arial"/>
                <a:cs typeface="Arial"/>
              </a:rPr>
              <a:t> </a:t>
            </a:r>
            <a:r>
              <a:rPr lang="en-NZ" sz="2350" kern="0" spc="-6">
                <a:solidFill>
                  <a:sysClr val="windowText" lastClr="000000"/>
                </a:solidFill>
                <a:latin typeface="Arial"/>
                <a:cs typeface="Arial"/>
              </a:rPr>
              <a:t>programme</a:t>
            </a:r>
          </a:p>
          <a:p>
            <a:pPr marL="549275" indent="-541655" defTabSz="554492">
              <a:spcBef>
                <a:spcPts val="1483"/>
              </a:spcBef>
              <a:buFontTx/>
              <a:buChar char="•"/>
              <a:tabLst>
                <a:tab pos="549486" algn="l"/>
              </a:tabLst>
            </a:pPr>
            <a:r>
              <a:rPr lang="en-NZ" sz="2350" kern="0">
                <a:solidFill>
                  <a:sysClr val="windowText" lastClr="000000"/>
                </a:solidFill>
                <a:latin typeface="Arial"/>
                <a:cs typeface="Arial"/>
              </a:rPr>
              <a:t>Work together to fix </a:t>
            </a:r>
            <a:r>
              <a:rPr lang="en-NZ" sz="2350" kern="0" spc="-15">
                <a:solidFill>
                  <a:sysClr val="windowText" lastClr="000000"/>
                </a:solidFill>
                <a:latin typeface="Arial"/>
                <a:cs typeface="Arial"/>
              </a:rPr>
              <a:t>any </a:t>
            </a:r>
            <a:r>
              <a:rPr lang="en-NZ" sz="2350" kern="0">
                <a:solidFill>
                  <a:sysClr val="windowText" lastClr="000000"/>
                </a:solidFill>
                <a:latin typeface="Arial"/>
                <a:cs typeface="Arial"/>
              </a:rPr>
              <a:t>issues</a:t>
            </a:r>
            <a:r>
              <a:rPr lang="en-NZ" sz="2350" kern="0" spc="-3">
                <a:solidFill>
                  <a:sysClr val="windowText" lastClr="000000"/>
                </a:solidFill>
                <a:latin typeface="Arial"/>
                <a:cs typeface="Arial"/>
              </a:rPr>
              <a:t> </a:t>
            </a:r>
            <a:r>
              <a:rPr lang="en-NZ" sz="2350" kern="0">
                <a:solidFill>
                  <a:sysClr val="windowText" lastClr="000000"/>
                </a:solidFill>
                <a:latin typeface="Arial"/>
                <a:cs typeface="Arial"/>
              </a:rPr>
              <a:t>as part of</a:t>
            </a:r>
            <a:r>
              <a:rPr lang="en-NZ" sz="2350" kern="0" spc="-3">
                <a:solidFill>
                  <a:sysClr val="windowText" lastClr="000000"/>
                </a:solidFill>
                <a:latin typeface="Arial"/>
                <a:cs typeface="Arial"/>
              </a:rPr>
              <a:t> </a:t>
            </a:r>
            <a:r>
              <a:rPr lang="en-NZ" sz="2350" kern="0">
                <a:solidFill>
                  <a:sysClr val="windowText" lastClr="000000"/>
                </a:solidFill>
                <a:latin typeface="Arial"/>
                <a:cs typeface="Arial"/>
              </a:rPr>
              <a:t>the</a:t>
            </a:r>
            <a:r>
              <a:rPr lang="en-NZ" sz="2350" kern="0" spc="3">
                <a:solidFill>
                  <a:sysClr val="windowText" lastClr="000000"/>
                </a:solidFill>
                <a:latin typeface="Arial"/>
                <a:cs typeface="Arial"/>
              </a:rPr>
              <a:t> </a:t>
            </a:r>
            <a:r>
              <a:rPr lang="en-NZ" sz="2350" kern="0">
                <a:solidFill>
                  <a:sysClr val="windowText" lastClr="000000"/>
                </a:solidFill>
                <a:latin typeface="Arial"/>
                <a:cs typeface="Arial"/>
              </a:rPr>
              <a:t>conditions</a:t>
            </a:r>
            <a:r>
              <a:rPr lang="en-NZ" sz="2350" kern="0" spc="-3">
                <a:solidFill>
                  <a:sysClr val="windowText" lastClr="000000"/>
                </a:solidFill>
                <a:latin typeface="Arial"/>
                <a:cs typeface="Arial"/>
              </a:rPr>
              <a:t> </a:t>
            </a:r>
            <a:r>
              <a:rPr lang="en-NZ" sz="2350" kern="0">
                <a:solidFill>
                  <a:sysClr val="windowText" lastClr="000000"/>
                </a:solidFill>
                <a:latin typeface="Arial"/>
                <a:cs typeface="Arial"/>
              </a:rPr>
              <a:t>of </a:t>
            </a:r>
            <a:r>
              <a:rPr lang="en-NZ" sz="2350" kern="0" spc="-6">
                <a:solidFill>
                  <a:sysClr val="windowText" lastClr="000000"/>
                </a:solidFill>
                <a:latin typeface="Arial"/>
                <a:cs typeface="Arial"/>
              </a:rPr>
              <a:t>licence</a:t>
            </a:r>
          </a:p>
          <a:p>
            <a:pPr marL="7620" defTabSz="554492">
              <a:spcBef>
                <a:spcPts val="1483"/>
              </a:spcBef>
              <a:tabLst>
                <a:tab pos="549486" algn="l"/>
              </a:tabLst>
            </a:pPr>
            <a:endParaRPr lang="en-NZ" sz="2350" kern="0" spc="-6">
              <a:solidFill>
                <a:sysClr val="windowText" lastClr="000000"/>
              </a:solidFill>
              <a:latin typeface="Arial"/>
              <a:cs typeface="Arial"/>
            </a:endParaRPr>
          </a:p>
        </p:txBody>
      </p:sp>
    </p:spTree>
    <p:extLst>
      <p:ext uri="{BB962C8B-B14F-4D97-AF65-F5344CB8AC3E}">
        <p14:creationId xmlns:p14="http://schemas.microsoft.com/office/powerpoint/2010/main" val="3680504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78661" y="5490722"/>
            <a:ext cx="902206" cy="396682"/>
          </a:xfrm>
          <a:prstGeom prst="rect">
            <a:avLst/>
          </a:prstGeom>
        </p:spPr>
        <p:txBody>
          <a:bodyPr vert="horz" wrap="square" lIns="0" tIns="9242" rIns="0" bIns="0" rtlCol="0">
            <a:spAutoFit/>
          </a:bodyPr>
          <a:lstStyle/>
          <a:p>
            <a:pPr marL="7701" defTabSz="554492">
              <a:spcBef>
                <a:spcPts val="73"/>
              </a:spcBef>
            </a:pPr>
            <a:r>
              <a:rPr sz="2517" b="1" kern="0">
                <a:solidFill>
                  <a:sysClr val="windowText" lastClr="000000"/>
                </a:solidFill>
                <a:latin typeface="Arial"/>
                <a:cs typeface="Arial"/>
              </a:rPr>
              <a:t>F</a:t>
            </a:r>
            <a:r>
              <a:rPr sz="2517" b="1" kern="0" spc="261">
                <a:solidFill>
                  <a:sysClr val="windowText" lastClr="000000"/>
                </a:solidFill>
                <a:latin typeface="Arial"/>
                <a:cs typeface="Arial"/>
              </a:rPr>
              <a:t> </a:t>
            </a:r>
            <a:r>
              <a:rPr sz="2517" b="1" kern="0">
                <a:solidFill>
                  <a:sysClr val="windowText" lastClr="000000"/>
                </a:solidFill>
                <a:latin typeface="Arial"/>
                <a:cs typeface="Arial"/>
              </a:rPr>
              <a:t>E</a:t>
            </a:r>
            <a:r>
              <a:rPr sz="2517" b="1" kern="0" spc="261">
                <a:solidFill>
                  <a:sysClr val="windowText" lastClr="000000"/>
                </a:solidFill>
                <a:latin typeface="Arial"/>
                <a:cs typeface="Arial"/>
              </a:rPr>
              <a:t> </a:t>
            </a:r>
            <a:r>
              <a:rPr sz="2517" b="1" kern="0" spc="-30">
                <a:solidFill>
                  <a:sysClr val="windowText" lastClr="000000"/>
                </a:solidFill>
                <a:latin typeface="Arial"/>
                <a:cs typeface="Arial"/>
              </a:rPr>
              <a:t>B</a:t>
            </a:r>
            <a:endParaRPr sz="2517" kern="0">
              <a:solidFill>
                <a:sysClr val="windowText" lastClr="000000"/>
              </a:solidFill>
              <a:latin typeface="Arial"/>
              <a:cs typeface="Arial"/>
            </a:endParaRPr>
          </a:p>
        </p:txBody>
      </p:sp>
      <p:sp>
        <p:nvSpPr>
          <p:cNvPr id="3" name="object 3"/>
          <p:cNvSpPr txBox="1"/>
          <p:nvPr/>
        </p:nvSpPr>
        <p:spPr>
          <a:xfrm>
            <a:off x="3332400" y="5490722"/>
            <a:ext cx="991156" cy="396682"/>
          </a:xfrm>
          <a:prstGeom prst="rect">
            <a:avLst/>
          </a:prstGeom>
        </p:spPr>
        <p:txBody>
          <a:bodyPr vert="horz" wrap="square" lIns="0" tIns="9242" rIns="0" bIns="0" rtlCol="0">
            <a:spAutoFit/>
          </a:bodyPr>
          <a:lstStyle/>
          <a:p>
            <a:pPr marL="7701" defTabSz="554492">
              <a:spcBef>
                <a:spcPts val="73"/>
              </a:spcBef>
            </a:pPr>
            <a:r>
              <a:rPr sz="2517" b="1" kern="0">
                <a:solidFill>
                  <a:sysClr val="windowText" lastClr="000000"/>
                </a:solidFill>
                <a:latin typeface="Arial"/>
                <a:cs typeface="Arial"/>
              </a:rPr>
              <a:t>M</a:t>
            </a:r>
            <a:r>
              <a:rPr sz="2517" b="1" kern="0" spc="261">
                <a:solidFill>
                  <a:sysClr val="windowText" lastClr="000000"/>
                </a:solidFill>
                <a:latin typeface="Arial"/>
                <a:cs typeface="Arial"/>
              </a:rPr>
              <a:t> </a:t>
            </a:r>
            <a:r>
              <a:rPr sz="2517" b="1" kern="0">
                <a:solidFill>
                  <a:sysClr val="windowText" lastClr="000000"/>
                </a:solidFill>
                <a:latin typeface="Arial"/>
                <a:cs typeface="Arial"/>
              </a:rPr>
              <a:t>A</a:t>
            </a:r>
            <a:r>
              <a:rPr sz="2517" b="1" kern="0" spc="261">
                <a:solidFill>
                  <a:sysClr val="windowText" lastClr="000000"/>
                </a:solidFill>
                <a:latin typeface="Arial"/>
                <a:cs typeface="Arial"/>
              </a:rPr>
              <a:t> </a:t>
            </a:r>
            <a:r>
              <a:rPr sz="2517" b="1" kern="0" spc="-30">
                <a:solidFill>
                  <a:sysClr val="windowText" lastClr="000000"/>
                </a:solidFill>
                <a:latin typeface="Arial"/>
                <a:cs typeface="Arial"/>
              </a:rPr>
              <a:t>R</a:t>
            </a:r>
            <a:endParaRPr sz="2517" kern="0">
              <a:solidFill>
                <a:sysClr val="windowText" lastClr="000000"/>
              </a:solidFill>
              <a:latin typeface="Arial"/>
              <a:cs typeface="Arial"/>
            </a:endParaRPr>
          </a:p>
        </p:txBody>
      </p:sp>
      <p:sp>
        <p:nvSpPr>
          <p:cNvPr id="4" name="object 4"/>
          <p:cNvSpPr txBox="1"/>
          <p:nvPr/>
        </p:nvSpPr>
        <p:spPr>
          <a:xfrm>
            <a:off x="5474476" y="5490722"/>
            <a:ext cx="937632" cy="396682"/>
          </a:xfrm>
          <a:prstGeom prst="rect">
            <a:avLst/>
          </a:prstGeom>
        </p:spPr>
        <p:txBody>
          <a:bodyPr vert="horz" wrap="square" lIns="0" tIns="9242" rIns="0" bIns="0" rtlCol="0">
            <a:spAutoFit/>
          </a:bodyPr>
          <a:lstStyle/>
          <a:p>
            <a:pPr marL="7701" defTabSz="554492">
              <a:spcBef>
                <a:spcPts val="73"/>
              </a:spcBef>
            </a:pPr>
            <a:r>
              <a:rPr sz="2517" b="1" kern="0">
                <a:solidFill>
                  <a:sysClr val="windowText" lastClr="000000"/>
                </a:solidFill>
                <a:latin typeface="Arial"/>
                <a:cs typeface="Arial"/>
              </a:rPr>
              <a:t>A</a:t>
            </a:r>
            <a:r>
              <a:rPr sz="2517" b="1" kern="0" spc="261">
                <a:solidFill>
                  <a:sysClr val="windowText" lastClr="000000"/>
                </a:solidFill>
                <a:latin typeface="Arial"/>
                <a:cs typeface="Arial"/>
              </a:rPr>
              <a:t> </a:t>
            </a:r>
            <a:r>
              <a:rPr sz="2517" b="1" kern="0">
                <a:solidFill>
                  <a:sysClr val="windowText" lastClr="000000"/>
                </a:solidFill>
                <a:latin typeface="Arial"/>
                <a:cs typeface="Arial"/>
              </a:rPr>
              <a:t>P</a:t>
            </a:r>
            <a:r>
              <a:rPr sz="2517" b="1" kern="0" spc="261">
                <a:solidFill>
                  <a:sysClr val="windowText" lastClr="000000"/>
                </a:solidFill>
                <a:latin typeface="Arial"/>
                <a:cs typeface="Arial"/>
              </a:rPr>
              <a:t> </a:t>
            </a:r>
            <a:r>
              <a:rPr sz="2517" b="1" kern="0" spc="-30">
                <a:solidFill>
                  <a:sysClr val="windowText" lastClr="000000"/>
                </a:solidFill>
                <a:latin typeface="Arial"/>
                <a:cs typeface="Arial"/>
              </a:rPr>
              <a:t>R</a:t>
            </a:r>
            <a:endParaRPr sz="2517" kern="0">
              <a:solidFill>
                <a:sysClr val="windowText" lastClr="000000"/>
              </a:solidFill>
              <a:latin typeface="Arial"/>
              <a:cs typeface="Arial"/>
            </a:endParaRPr>
          </a:p>
        </p:txBody>
      </p:sp>
      <p:sp>
        <p:nvSpPr>
          <p:cNvPr id="5" name="object 5"/>
          <p:cNvSpPr txBox="1"/>
          <p:nvPr/>
        </p:nvSpPr>
        <p:spPr>
          <a:xfrm>
            <a:off x="7363863" y="5490722"/>
            <a:ext cx="943793" cy="396682"/>
          </a:xfrm>
          <a:prstGeom prst="rect">
            <a:avLst/>
          </a:prstGeom>
        </p:spPr>
        <p:txBody>
          <a:bodyPr vert="horz" wrap="square" lIns="0" tIns="9242" rIns="0" bIns="0" rtlCol="0">
            <a:spAutoFit/>
          </a:bodyPr>
          <a:lstStyle/>
          <a:p>
            <a:pPr marL="7701" defTabSz="554492">
              <a:spcBef>
                <a:spcPts val="73"/>
              </a:spcBef>
            </a:pPr>
            <a:r>
              <a:rPr sz="2517" b="1" kern="0">
                <a:solidFill>
                  <a:sysClr val="windowText" lastClr="000000"/>
                </a:solidFill>
                <a:latin typeface="Arial"/>
                <a:cs typeface="Arial"/>
              </a:rPr>
              <a:t>M</a:t>
            </a:r>
            <a:r>
              <a:rPr sz="2517" b="1" kern="0" spc="261">
                <a:solidFill>
                  <a:sysClr val="windowText" lastClr="000000"/>
                </a:solidFill>
                <a:latin typeface="Arial"/>
                <a:cs typeface="Arial"/>
              </a:rPr>
              <a:t> </a:t>
            </a:r>
            <a:r>
              <a:rPr sz="2517" b="1" kern="0">
                <a:solidFill>
                  <a:sysClr val="windowText" lastClr="000000"/>
                </a:solidFill>
                <a:latin typeface="Arial"/>
                <a:cs typeface="Arial"/>
              </a:rPr>
              <a:t>A</a:t>
            </a:r>
            <a:r>
              <a:rPr sz="2517" b="1" kern="0" spc="27">
                <a:solidFill>
                  <a:sysClr val="windowText" lastClr="000000"/>
                </a:solidFill>
                <a:latin typeface="Arial"/>
                <a:cs typeface="Arial"/>
              </a:rPr>
              <a:t> </a:t>
            </a:r>
            <a:r>
              <a:rPr sz="2517" b="1" kern="0" spc="-30">
                <a:solidFill>
                  <a:sysClr val="windowText" lastClr="000000"/>
                </a:solidFill>
                <a:latin typeface="Arial"/>
                <a:cs typeface="Arial"/>
              </a:rPr>
              <a:t>Y</a:t>
            </a:r>
            <a:endParaRPr sz="2517" kern="0">
              <a:solidFill>
                <a:sysClr val="windowText" lastClr="000000"/>
              </a:solidFill>
              <a:latin typeface="Arial"/>
              <a:cs typeface="Arial"/>
            </a:endParaRPr>
          </a:p>
        </p:txBody>
      </p:sp>
      <p:sp>
        <p:nvSpPr>
          <p:cNvPr id="6" name="object 6"/>
          <p:cNvSpPr txBox="1"/>
          <p:nvPr/>
        </p:nvSpPr>
        <p:spPr>
          <a:xfrm>
            <a:off x="9253667" y="5490722"/>
            <a:ext cx="902206" cy="396682"/>
          </a:xfrm>
          <a:prstGeom prst="rect">
            <a:avLst/>
          </a:prstGeom>
        </p:spPr>
        <p:txBody>
          <a:bodyPr vert="horz" wrap="square" lIns="0" tIns="9242" rIns="0" bIns="0" rtlCol="0">
            <a:spAutoFit/>
          </a:bodyPr>
          <a:lstStyle/>
          <a:p>
            <a:pPr marL="7701" defTabSz="554492">
              <a:spcBef>
                <a:spcPts val="73"/>
              </a:spcBef>
            </a:pPr>
            <a:r>
              <a:rPr sz="2517" b="1" kern="0">
                <a:solidFill>
                  <a:sysClr val="windowText" lastClr="000000"/>
                </a:solidFill>
                <a:latin typeface="Arial"/>
                <a:cs typeface="Arial"/>
              </a:rPr>
              <a:t>J</a:t>
            </a:r>
            <a:r>
              <a:rPr sz="2517" b="1" kern="0" spc="261">
                <a:solidFill>
                  <a:sysClr val="windowText" lastClr="000000"/>
                </a:solidFill>
                <a:latin typeface="Arial"/>
                <a:cs typeface="Arial"/>
              </a:rPr>
              <a:t> </a:t>
            </a:r>
            <a:r>
              <a:rPr sz="2517" b="1" kern="0">
                <a:solidFill>
                  <a:sysClr val="windowText" lastClr="000000"/>
                </a:solidFill>
                <a:latin typeface="Arial"/>
                <a:cs typeface="Arial"/>
              </a:rPr>
              <a:t>U</a:t>
            </a:r>
            <a:r>
              <a:rPr sz="2517" b="1" kern="0" spc="261">
                <a:solidFill>
                  <a:sysClr val="windowText" lastClr="000000"/>
                </a:solidFill>
                <a:latin typeface="Arial"/>
                <a:cs typeface="Arial"/>
              </a:rPr>
              <a:t> </a:t>
            </a:r>
            <a:r>
              <a:rPr sz="2517" b="1" kern="0" spc="-30">
                <a:solidFill>
                  <a:sysClr val="windowText" lastClr="000000"/>
                </a:solidFill>
                <a:latin typeface="Arial"/>
                <a:cs typeface="Arial"/>
              </a:rPr>
              <a:t>N</a:t>
            </a:r>
            <a:endParaRPr sz="2517" kern="0">
              <a:solidFill>
                <a:sysClr val="windowText" lastClr="000000"/>
              </a:solidFill>
              <a:latin typeface="Arial"/>
              <a:cs typeface="Arial"/>
            </a:endParaRPr>
          </a:p>
        </p:txBody>
      </p:sp>
      <p:sp>
        <p:nvSpPr>
          <p:cNvPr id="8" name="object 8"/>
          <p:cNvSpPr/>
          <p:nvPr/>
        </p:nvSpPr>
        <p:spPr>
          <a:xfrm>
            <a:off x="2103966" y="4007511"/>
            <a:ext cx="8123322" cy="1275718"/>
          </a:xfrm>
          <a:custGeom>
            <a:avLst/>
            <a:gdLst/>
            <a:ahLst/>
            <a:cxnLst/>
            <a:rect l="l" t="t" r="r" b="b"/>
            <a:pathLst>
              <a:path w="13395960" h="2103754">
                <a:moveTo>
                  <a:pt x="125641" y="0"/>
                </a:moveTo>
                <a:lnTo>
                  <a:pt x="0" y="0"/>
                </a:lnTo>
                <a:lnTo>
                  <a:pt x="0" y="2103755"/>
                </a:lnTo>
                <a:lnTo>
                  <a:pt x="125641" y="2103755"/>
                </a:lnTo>
                <a:lnTo>
                  <a:pt x="125641" y="0"/>
                </a:lnTo>
                <a:close/>
              </a:path>
              <a:path w="13395960" h="2103754">
                <a:moveTo>
                  <a:pt x="2230920" y="0"/>
                </a:moveTo>
                <a:lnTo>
                  <a:pt x="2105279" y="0"/>
                </a:lnTo>
                <a:lnTo>
                  <a:pt x="2105279" y="2103755"/>
                </a:lnTo>
                <a:lnTo>
                  <a:pt x="2230920" y="2103755"/>
                </a:lnTo>
                <a:lnTo>
                  <a:pt x="2230920" y="0"/>
                </a:lnTo>
                <a:close/>
              </a:path>
              <a:path w="13395960" h="2103754">
                <a:moveTo>
                  <a:pt x="4783836" y="0"/>
                </a:moveTo>
                <a:lnTo>
                  <a:pt x="4658182" y="0"/>
                </a:lnTo>
                <a:lnTo>
                  <a:pt x="4658182" y="2103755"/>
                </a:lnTo>
                <a:lnTo>
                  <a:pt x="4783836" y="2103755"/>
                </a:lnTo>
                <a:lnTo>
                  <a:pt x="4783836" y="0"/>
                </a:lnTo>
                <a:close/>
              </a:path>
              <a:path w="13395960" h="2103754">
                <a:moveTo>
                  <a:pt x="13395503" y="0"/>
                </a:moveTo>
                <a:lnTo>
                  <a:pt x="13269849" y="0"/>
                </a:lnTo>
                <a:lnTo>
                  <a:pt x="13269849" y="2103755"/>
                </a:lnTo>
                <a:lnTo>
                  <a:pt x="13395503" y="2103755"/>
                </a:lnTo>
                <a:lnTo>
                  <a:pt x="13395503" y="0"/>
                </a:lnTo>
                <a:close/>
              </a:path>
            </a:pathLst>
          </a:custGeom>
          <a:solidFill>
            <a:srgbClr val="000000"/>
          </a:solidFill>
        </p:spPr>
        <p:txBody>
          <a:bodyPr wrap="square" lIns="0" tIns="0" rIns="0" bIns="0" rtlCol="0"/>
          <a:lstStyle/>
          <a:p>
            <a:pPr defTabSz="554492"/>
            <a:endParaRPr sz="1092" kern="0">
              <a:solidFill>
                <a:sysClr val="windowText" lastClr="000000"/>
              </a:solidFill>
            </a:endParaRPr>
          </a:p>
        </p:txBody>
      </p:sp>
      <p:sp>
        <p:nvSpPr>
          <p:cNvPr id="9" name="object 9"/>
          <p:cNvSpPr/>
          <p:nvPr/>
        </p:nvSpPr>
        <p:spPr>
          <a:xfrm>
            <a:off x="2014816" y="3869874"/>
            <a:ext cx="8299682" cy="251062"/>
          </a:xfrm>
          <a:custGeom>
            <a:avLst/>
            <a:gdLst/>
            <a:ahLst/>
            <a:cxnLst/>
            <a:rect l="l" t="t" r="r" b="b"/>
            <a:pathLst>
              <a:path w="13686790" h="414020">
                <a:moveTo>
                  <a:pt x="413435" y="206717"/>
                </a:moveTo>
                <a:lnTo>
                  <a:pt x="407974" y="159308"/>
                </a:lnTo>
                <a:lnTo>
                  <a:pt x="392430" y="115798"/>
                </a:lnTo>
                <a:lnTo>
                  <a:pt x="368020" y="77419"/>
                </a:lnTo>
                <a:lnTo>
                  <a:pt x="336003" y="45415"/>
                </a:lnTo>
                <a:lnTo>
                  <a:pt x="297624" y="21005"/>
                </a:lnTo>
                <a:lnTo>
                  <a:pt x="254114" y="5461"/>
                </a:lnTo>
                <a:lnTo>
                  <a:pt x="206717" y="0"/>
                </a:lnTo>
                <a:lnTo>
                  <a:pt x="159321" y="5461"/>
                </a:lnTo>
                <a:lnTo>
                  <a:pt x="115811" y="21005"/>
                </a:lnTo>
                <a:lnTo>
                  <a:pt x="77431" y="45415"/>
                </a:lnTo>
                <a:lnTo>
                  <a:pt x="45415" y="77419"/>
                </a:lnTo>
                <a:lnTo>
                  <a:pt x="21018" y="115798"/>
                </a:lnTo>
                <a:lnTo>
                  <a:pt x="5461" y="159308"/>
                </a:lnTo>
                <a:lnTo>
                  <a:pt x="0" y="206717"/>
                </a:lnTo>
                <a:lnTo>
                  <a:pt x="5461" y="254114"/>
                </a:lnTo>
                <a:lnTo>
                  <a:pt x="21018" y="297611"/>
                </a:lnTo>
                <a:lnTo>
                  <a:pt x="45415" y="335991"/>
                </a:lnTo>
                <a:lnTo>
                  <a:pt x="77431" y="368007"/>
                </a:lnTo>
                <a:lnTo>
                  <a:pt x="115811" y="392404"/>
                </a:lnTo>
                <a:lnTo>
                  <a:pt x="159321" y="407949"/>
                </a:lnTo>
                <a:lnTo>
                  <a:pt x="206717" y="413410"/>
                </a:lnTo>
                <a:lnTo>
                  <a:pt x="254114" y="407949"/>
                </a:lnTo>
                <a:lnTo>
                  <a:pt x="297624" y="392404"/>
                </a:lnTo>
                <a:lnTo>
                  <a:pt x="336003" y="368007"/>
                </a:lnTo>
                <a:lnTo>
                  <a:pt x="368020" y="335991"/>
                </a:lnTo>
                <a:lnTo>
                  <a:pt x="392430" y="297611"/>
                </a:lnTo>
                <a:lnTo>
                  <a:pt x="407974" y="254114"/>
                </a:lnTo>
                <a:lnTo>
                  <a:pt x="413435" y="206717"/>
                </a:lnTo>
                <a:close/>
              </a:path>
              <a:path w="13686790" h="414020">
                <a:moveTo>
                  <a:pt x="2521826" y="206717"/>
                </a:moveTo>
                <a:lnTo>
                  <a:pt x="2516378" y="159308"/>
                </a:lnTo>
                <a:lnTo>
                  <a:pt x="2500820" y="115798"/>
                </a:lnTo>
                <a:lnTo>
                  <a:pt x="2476411" y="77419"/>
                </a:lnTo>
                <a:lnTo>
                  <a:pt x="2444407" y="45415"/>
                </a:lnTo>
                <a:lnTo>
                  <a:pt x="2406027" y="21005"/>
                </a:lnTo>
                <a:lnTo>
                  <a:pt x="2362517" y="5461"/>
                </a:lnTo>
                <a:lnTo>
                  <a:pt x="2315121" y="0"/>
                </a:lnTo>
                <a:lnTo>
                  <a:pt x="2267712" y="5461"/>
                </a:lnTo>
                <a:lnTo>
                  <a:pt x="2224201" y="21005"/>
                </a:lnTo>
                <a:lnTo>
                  <a:pt x="2185822" y="45415"/>
                </a:lnTo>
                <a:lnTo>
                  <a:pt x="2153818" y="77419"/>
                </a:lnTo>
                <a:lnTo>
                  <a:pt x="2129409" y="115798"/>
                </a:lnTo>
                <a:lnTo>
                  <a:pt x="2113864" y="159308"/>
                </a:lnTo>
                <a:lnTo>
                  <a:pt x="2108403" y="206717"/>
                </a:lnTo>
                <a:lnTo>
                  <a:pt x="2113864" y="254114"/>
                </a:lnTo>
                <a:lnTo>
                  <a:pt x="2129409" y="297611"/>
                </a:lnTo>
                <a:lnTo>
                  <a:pt x="2153818" y="335991"/>
                </a:lnTo>
                <a:lnTo>
                  <a:pt x="2185822" y="368007"/>
                </a:lnTo>
                <a:lnTo>
                  <a:pt x="2224201" y="392404"/>
                </a:lnTo>
                <a:lnTo>
                  <a:pt x="2267712" y="407949"/>
                </a:lnTo>
                <a:lnTo>
                  <a:pt x="2315121" y="413410"/>
                </a:lnTo>
                <a:lnTo>
                  <a:pt x="2362517" y="407949"/>
                </a:lnTo>
                <a:lnTo>
                  <a:pt x="2406027" y="392404"/>
                </a:lnTo>
                <a:lnTo>
                  <a:pt x="2444407" y="368007"/>
                </a:lnTo>
                <a:lnTo>
                  <a:pt x="2476411" y="335991"/>
                </a:lnTo>
                <a:lnTo>
                  <a:pt x="2500820" y="297611"/>
                </a:lnTo>
                <a:lnTo>
                  <a:pt x="2516378" y="254114"/>
                </a:lnTo>
                <a:lnTo>
                  <a:pt x="2521826" y="206717"/>
                </a:lnTo>
                <a:close/>
              </a:path>
              <a:path w="13686790" h="414020">
                <a:moveTo>
                  <a:pt x="5075821" y="206717"/>
                </a:moveTo>
                <a:lnTo>
                  <a:pt x="5070360" y="159308"/>
                </a:lnTo>
                <a:lnTo>
                  <a:pt x="5054816" y="115798"/>
                </a:lnTo>
                <a:lnTo>
                  <a:pt x="5030406" y="77419"/>
                </a:lnTo>
                <a:lnTo>
                  <a:pt x="4998390" y="45415"/>
                </a:lnTo>
                <a:lnTo>
                  <a:pt x="4960010" y="21005"/>
                </a:lnTo>
                <a:lnTo>
                  <a:pt x="4916500" y="5461"/>
                </a:lnTo>
                <a:lnTo>
                  <a:pt x="4869104" y="0"/>
                </a:lnTo>
                <a:lnTo>
                  <a:pt x="4821707" y="5461"/>
                </a:lnTo>
                <a:lnTo>
                  <a:pt x="4778197" y="21005"/>
                </a:lnTo>
                <a:lnTo>
                  <a:pt x="4739818" y="45415"/>
                </a:lnTo>
                <a:lnTo>
                  <a:pt x="4707801" y="77419"/>
                </a:lnTo>
                <a:lnTo>
                  <a:pt x="4683404" y="115798"/>
                </a:lnTo>
                <a:lnTo>
                  <a:pt x="4667847" y="159308"/>
                </a:lnTo>
                <a:lnTo>
                  <a:pt x="4662386" y="206717"/>
                </a:lnTo>
                <a:lnTo>
                  <a:pt x="4667847" y="254114"/>
                </a:lnTo>
                <a:lnTo>
                  <a:pt x="4683404" y="297611"/>
                </a:lnTo>
                <a:lnTo>
                  <a:pt x="4707801" y="335991"/>
                </a:lnTo>
                <a:lnTo>
                  <a:pt x="4739818" y="368007"/>
                </a:lnTo>
                <a:lnTo>
                  <a:pt x="4778197" y="392404"/>
                </a:lnTo>
                <a:lnTo>
                  <a:pt x="4821707" y="407949"/>
                </a:lnTo>
                <a:lnTo>
                  <a:pt x="4869104" y="413410"/>
                </a:lnTo>
                <a:lnTo>
                  <a:pt x="4916500" y="407949"/>
                </a:lnTo>
                <a:lnTo>
                  <a:pt x="4960010" y="392404"/>
                </a:lnTo>
                <a:lnTo>
                  <a:pt x="4998390" y="368007"/>
                </a:lnTo>
                <a:lnTo>
                  <a:pt x="5030406" y="335991"/>
                </a:lnTo>
                <a:lnTo>
                  <a:pt x="5054816" y="297611"/>
                </a:lnTo>
                <a:lnTo>
                  <a:pt x="5070360" y="254114"/>
                </a:lnTo>
                <a:lnTo>
                  <a:pt x="5075821" y="206717"/>
                </a:lnTo>
                <a:close/>
              </a:path>
              <a:path w="13686790" h="414020">
                <a:moveTo>
                  <a:pt x="13686409" y="206717"/>
                </a:moveTo>
                <a:lnTo>
                  <a:pt x="13680948" y="159308"/>
                </a:lnTo>
                <a:lnTo>
                  <a:pt x="13665403" y="115798"/>
                </a:lnTo>
                <a:lnTo>
                  <a:pt x="13640994" y="77419"/>
                </a:lnTo>
                <a:lnTo>
                  <a:pt x="13608990" y="45415"/>
                </a:lnTo>
                <a:lnTo>
                  <a:pt x="13570598" y="21005"/>
                </a:lnTo>
                <a:lnTo>
                  <a:pt x="13527088" y="5461"/>
                </a:lnTo>
                <a:lnTo>
                  <a:pt x="13479691" y="0"/>
                </a:lnTo>
                <a:lnTo>
                  <a:pt x="13432295" y="5461"/>
                </a:lnTo>
                <a:lnTo>
                  <a:pt x="13388785" y="21005"/>
                </a:lnTo>
                <a:lnTo>
                  <a:pt x="13350405" y="45415"/>
                </a:lnTo>
                <a:lnTo>
                  <a:pt x="13318389" y="77419"/>
                </a:lnTo>
                <a:lnTo>
                  <a:pt x="13293992" y="115798"/>
                </a:lnTo>
                <a:lnTo>
                  <a:pt x="13278434" y="159308"/>
                </a:lnTo>
                <a:lnTo>
                  <a:pt x="13272973" y="206717"/>
                </a:lnTo>
                <a:lnTo>
                  <a:pt x="13278434" y="254114"/>
                </a:lnTo>
                <a:lnTo>
                  <a:pt x="13293992" y="297611"/>
                </a:lnTo>
                <a:lnTo>
                  <a:pt x="13318389" y="335991"/>
                </a:lnTo>
                <a:lnTo>
                  <a:pt x="13350405" y="368007"/>
                </a:lnTo>
                <a:lnTo>
                  <a:pt x="13388785" y="392404"/>
                </a:lnTo>
                <a:lnTo>
                  <a:pt x="13432295" y="407949"/>
                </a:lnTo>
                <a:lnTo>
                  <a:pt x="13479691" y="413410"/>
                </a:lnTo>
                <a:lnTo>
                  <a:pt x="13527088" y="407949"/>
                </a:lnTo>
                <a:lnTo>
                  <a:pt x="13570598" y="392404"/>
                </a:lnTo>
                <a:lnTo>
                  <a:pt x="13608990" y="368007"/>
                </a:lnTo>
                <a:lnTo>
                  <a:pt x="13640994" y="335991"/>
                </a:lnTo>
                <a:lnTo>
                  <a:pt x="13665403" y="297611"/>
                </a:lnTo>
                <a:lnTo>
                  <a:pt x="13680948" y="254114"/>
                </a:lnTo>
                <a:lnTo>
                  <a:pt x="13686409" y="206717"/>
                </a:lnTo>
                <a:close/>
              </a:path>
            </a:pathLst>
          </a:custGeom>
          <a:solidFill>
            <a:srgbClr val="000000"/>
          </a:solidFill>
        </p:spPr>
        <p:txBody>
          <a:bodyPr wrap="square" lIns="0" tIns="0" rIns="0" bIns="0" rtlCol="0"/>
          <a:lstStyle/>
          <a:p>
            <a:pPr defTabSz="554492"/>
            <a:endParaRPr sz="1092" kern="0">
              <a:solidFill>
                <a:sysClr val="windowText" lastClr="000000"/>
              </a:solidFill>
            </a:endParaRPr>
          </a:p>
        </p:txBody>
      </p:sp>
      <p:sp>
        <p:nvSpPr>
          <p:cNvPr id="10" name="object 10"/>
          <p:cNvSpPr/>
          <p:nvPr/>
        </p:nvSpPr>
        <p:spPr>
          <a:xfrm>
            <a:off x="1278787" y="5257433"/>
            <a:ext cx="9432542" cy="76243"/>
          </a:xfrm>
          <a:custGeom>
            <a:avLst/>
            <a:gdLst/>
            <a:ahLst/>
            <a:cxnLst/>
            <a:rect l="l" t="t" r="r" b="b"/>
            <a:pathLst>
              <a:path w="15554960" h="125729">
                <a:moveTo>
                  <a:pt x="0" y="125650"/>
                </a:moveTo>
                <a:lnTo>
                  <a:pt x="15554500" y="125650"/>
                </a:lnTo>
                <a:lnTo>
                  <a:pt x="15554500" y="0"/>
                </a:lnTo>
                <a:lnTo>
                  <a:pt x="0" y="0"/>
                </a:lnTo>
                <a:lnTo>
                  <a:pt x="0" y="125650"/>
                </a:lnTo>
                <a:close/>
              </a:path>
            </a:pathLst>
          </a:custGeom>
          <a:solidFill>
            <a:srgbClr val="000000"/>
          </a:solidFill>
        </p:spPr>
        <p:txBody>
          <a:bodyPr wrap="square" lIns="0" tIns="0" rIns="0" bIns="0" rtlCol="0"/>
          <a:lstStyle/>
          <a:p>
            <a:pPr defTabSz="554492"/>
            <a:endParaRPr sz="1092" kern="0">
              <a:solidFill>
                <a:sysClr val="windowText" lastClr="000000"/>
              </a:solidFill>
            </a:endParaRPr>
          </a:p>
        </p:txBody>
      </p:sp>
      <p:sp>
        <p:nvSpPr>
          <p:cNvPr id="11" name="object 11"/>
          <p:cNvSpPr txBox="1"/>
          <p:nvPr/>
        </p:nvSpPr>
        <p:spPr>
          <a:xfrm>
            <a:off x="1580495" y="2868775"/>
            <a:ext cx="895660" cy="570488"/>
          </a:xfrm>
          <a:prstGeom prst="rect">
            <a:avLst/>
          </a:prstGeom>
        </p:spPr>
        <p:txBody>
          <a:bodyPr vert="horz" wrap="square" lIns="0" tIns="31190" rIns="0" bIns="0" rtlCol="0">
            <a:spAutoFit/>
          </a:bodyPr>
          <a:lstStyle/>
          <a:p>
            <a:pPr marL="7701" algn="ctr" defTabSz="554492">
              <a:spcBef>
                <a:spcPts val="246"/>
              </a:spcBef>
            </a:pPr>
            <a:r>
              <a:rPr lang="en-NZ" sz="1668" b="1" kern="0">
                <a:solidFill>
                  <a:sysClr val="windowText" lastClr="000000"/>
                </a:solidFill>
                <a:latin typeface="Arial"/>
                <a:cs typeface="Arial"/>
              </a:rPr>
              <a:t>TODAY</a:t>
            </a:r>
          </a:p>
          <a:p>
            <a:pPr marL="7701" algn="ctr" defTabSz="554492">
              <a:spcBef>
                <a:spcPts val="246"/>
              </a:spcBef>
            </a:pPr>
            <a:r>
              <a:rPr lang="en-NZ" sz="1668" b="1" kern="0">
                <a:solidFill>
                  <a:sysClr val="windowText" lastClr="000000"/>
                </a:solidFill>
                <a:latin typeface="Arial"/>
                <a:cs typeface="Arial"/>
              </a:rPr>
              <a:t>28 Feb</a:t>
            </a:r>
            <a:endParaRPr sz="1668" kern="0">
              <a:solidFill>
                <a:sysClr val="windowText" lastClr="000000"/>
              </a:solidFill>
              <a:latin typeface="Arial"/>
              <a:cs typeface="Arial"/>
            </a:endParaRPr>
          </a:p>
        </p:txBody>
      </p:sp>
      <p:sp>
        <p:nvSpPr>
          <p:cNvPr id="16" name="object 16"/>
          <p:cNvSpPr txBox="1">
            <a:spLocks noGrp="1"/>
          </p:cNvSpPr>
          <p:nvPr>
            <p:ph type="ftr" sz="quarter" idx="5"/>
          </p:nvPr>
        </p:nvSpPr>
        <p:spPr>
          <a:prstGeom prst="rect">
            <a:avLst/>
          </a:prstGeom>
        </p:spPr>
        <p:txBody>
          <a:bodyPr vert="horz" wrap="square" lIns="0" tIns="0" rIns="0" bIns="0" rtlCol="0">
            <a:spAutoFit/>
          </a:bodyPr>
          <a:lstStyle/>
          <a:p>
            <a:pPr marR="3081" algn="r" defTabSz="554492">
              <a:lnSpc>
                <a:spcPts val="943"/>
              </a:lnSpc>
            </a:pPr>
            <a:r>
              <a:rPr kern="0" spc="88">
                <a:solidFill>
                  <a:prstClr val="black"/>
                </a:solidFill>
              </a:rPr>
              <a:t>UPPER</a:t>
            </a:r>
            <a:r>
              <a:rPr kern="0" spc="200">
                <a:solidFill>
                  <a:prstClr val="black"/>
                </a:solidFill>
              </a:rPr>
              <a:t> </a:t>
            </a:r>
            <a:r>
              <a:rPr kern="0" spc="85">
                <a:solidFill>
                  <a:prstClr val="black"/>
                </a:solidFill>
              </a:rPr>
              <a:t>SELWYN</a:t>
            </a:r>
            <a:r>
              <a:rPr kern="0" spc="200">
                <a:solidFill>
                  <a:prstClr val="black"/>
                </a:solidFill>
              </a:rPr>
              <a:t> </a:t>
            </a:r>
            <a:r>
              <a:rPr kern="0" spc="73">
                <a:solidFill>
                  <a:prstClr val="black"/>
                </a:solidFill>
              </a:rPr>
              <a:t>HUTS </a:t>
            </a:r>
          </a:p>
          <a:p>
            <a:pPr marR="14632" algn="r" defTabSz="554492">
              <a:spcBef>
                <a:spcPts val="352"/>
              </a:spcBef>
              <a:tabLst>
                <a:tab pos="1121306" algn="l"/>
              </a:tabLst>
            </a:pPr>
            <a:r>
              <a:rPr b="0" kern="0" spc="91">
                <a:solidFill>
                  <a:prstClr val="black"/>
                </a:solidFill>
              </a:rPr>
              <a:t>PUBLIC</a:t>
            </a:r>
            <a:r>
              <a:rPr b="0" kern="0" spc="200">
                <a:solidFill>
                  <a:prstClr val="black"/>
                </a:solidFill>
              </a:rPr>
              <a:t> </a:t>
            </a:r>
            <a:r>
              <a:rPr b="0" kern="0" spc="88">
                <a:solidFill>
                  <a:prstClr val="black"/>
                </a:solidFill>
              </a:rPr>
              <a:t>MEETING</a:t>
            </a:r>
            <a:r>
              <a:rPr b="0" kern="0">
                <a:solidFill>
                  <a:prstClr val="black"/>
                </a:solidFill>
              </a:rPr>
              <a:t>	</a:t>
            </a:r>
            <a:r>
              <a:rPr b="0" kern="0" spc="42">
                <a:solidFill>
                  <a:prstClr val="black"/>
                </a:solidFill>
              </a:rPr>
              <a:t>28</a:t>
            </a:r>
            <a:r>
              <a:rPr b="0" kern="0" spc="176">
                <a:solidFill>
                  <a:prstClr val="black"/>
                </a:solidFill>
              </a:rPr>
              <a:t> </a:t>
            </a:r>
            <a:r>
              <a:rPr b="0" kern="0" spc="76">
                <a:solidFill>
                  <a:prstClr val="black"/>
                </a:solidFill>
              </a:rPr>
              <a:t>FEB</a:t>
            </a:r>
            <a:r>
              <a:rPr b="0" kern="0" spc="176">
                <a:solidFill>
                  <a:prstClr val="black"/>
                </a:solidFill>
              </a:rPr>
              <a:t> </a:t>
            </a:r>
            <a:r>
              <a:rPr b="0" kern="0" spc="27">
                <a:solidFill>
                  <a:prstClr val="black"/>
                </a:solidFill>
              </a:rPr>
              <a:t>24</a:t>
            </a:r>
          </a:p>
        </p:txBody>
      </p:sp>
      <p:sp>
        <p:nvSpPr>
          <p:cNvPr id="12" name="object 12"/>
          <p:cNvSpPr txBox="1"/>
          <p:nvPr/>
        </p:nvSpPr>
        <p:spPr>
          <a:xfrm>
            <a:off x="2779674" y="2872753"/>
            <a:ext cx="1224120" cy="845309"/>
          </a:xfrm>
          <a:prstGeom prst="rect">
            <a:avLst/>
          </a:prstGeom>
        </p:spPr>
        <p:txBody>
          <a:bodyPr vert="horz" wrap="square" lIns="0" tIns="7316" rIns="0" bIns="0" rtlCol="0">
            <a:spAutoFit/>
          </a:bodyPr>
          <a:lstStyle/>
          <a:p>
            <a:pPr marL="7701" marR="3081" indent="1925" algn="ctr" defTabSz="554492">
              <a:lnSpc>
                <a:spcPct val="109500"/>
              </a:lnSpc>
              <a:spcBef>
                <a:spcPts val="58"/>
              </a:spcBef>
            </a:pPr>
            <a:r>
              <a:rPr lang="en-NZ" sz="1668" b="1" kern="0">
                <a:solidFill>
                  <a:sysClr val="windowText" lastClr="000000"/>
                </a:solidFill>
                <a:latin typeface="Arial"/>
                <a:cs typeface="Arial"/>
              </a:rPr>
              <a:t>COUNCIL MEETING</a:t>
            </a:r>
          </a:p>
          <a:p>
            <a:pPr marL="7701" marR="3081" indent="1925" algn="ctr" defTabSz="554492">
              <a:lnSpc>
                <a:spcPct val="109500"/>
              </a:lnSpc>
              <a:spcBef>
                <a:spcPts val="58"/>
              </a:spcBef>
            </a:pPr>
            <a:r>
              <a:rPr lang="en-NZ" sz="1668" b="1" kern="0">
                <a:solidFill>
                  <a:sysClr val="windowText" lastClr="000000"/>
                </a:solidFill>
                <a:latin typeface="Arial"/>
                <a:cs typeface="Arial"/>
              </a:rPr>
              <a:t>13 Mar</a:t>
            </a:r>
            <a:endParaRPr sz="1668" kern="0">
              <a:solidFill>
                <a:sysClr val="windowText" lastClr="000000"/>
              </a:solidFill>
              <a:latin typeface="Arial"/>
              <a:cs typeface="Arial"/>
            </a:endParaRPr>
          </a:p>
        </p:txBody>
      </p:sp>
      <p:sp>
        <p:nvSpPr>
          <p:cNvPr id="13" name="object 13"/>
          <p:cNvSpPr txBox="1"/>
          <p:nvPr/>
        </p:nvSpPr>
        <p:spPr>
          <a:xfrm>
            <a:off x="4145458" y="2865472"/>
            <a:ext cx="1517154" cy="845309"/>
          </a:xfrm>
          <a:prstGeom prst="rect">
            <a:avLst/>
          </a:prstGeom>
        </p:spPr>
        <p:txBody>
          <a:bodyPr vert="horz" wrap="square" lIns="0" tIns="7316" rIns="0" bIns="0" rtlCol="0">
            <a:spAutoFit/>
          </a:bodyPr>
          <a:lstStyle/>
          <a:p>
            <a:pPr marL="7701" marR="3081" indent="165192" algn="ctr" defTabSz="554492">
              <a:lnSpc>
                <a:spcPct val="109500"/>
              </a:lnSpc>
              <a:spcBef>
                <a:spcPts val="58"/>
              </a:spcBef>
            </a:pPr>
            <a:r>
              <a:rPr lang="en-NZ" sz="1668" b="1" kern="0">
                <a:solidFill>
                  <a:sysClr val="windowText" lastClr="000000"/>
                </a:solidFill>
                <a:latin typeface="Arial"/>
                <a:cs typeface="Arial"/>
              </a:rPr>
              <a:t>LICENCE AVAILABLE </a:t>
            </a:r>
          </a:p>
          <a:p>
            <a:pPr marL="7701" marR="3081" indent="165192" algn="ctr" defTabSz="554492">
              <a:lnSpc>
                <a:spcPct val="109500"/>
              </a:lnSpc>
              <a:spcBef>
                <a:spcPts val="58"/>
              </a:spcBef>
            </a:pPr>
            <a:r>
              <a:rPr lang="en-NZ" sz="1668" b="1" kern="0">
                <a:solidFill>
                  <a:sysClr val="windowText" lastClr="000000"/>
                </a:solidFill>
                <a:latin typeface="Arial"/>
                <a:cs typeface="Arial"/>
              </a:rPr>
              <a:t>29 Mar</a:t>
            </a:r>
            <a:endParaRPr sz="1668" kern="0">
              <a:solidFill>
                <a:sysClr val="windowText" lastClr="000000"/>
              </a:solidFill>
              <a:latin typeface="Arial"/>
              <a:cs typeface="Arial"/>
            </a:endParaRPr>
          </a:p>
        </p:txBody>
      </p:sp>
      <p:sp>
        <p:nvSpPr>
          <p:cNvPr id="15" name="object 15"/>
          <p:cNvSpPr txBox="1">
            <a:spLocks noGrp="1"/>
          </p:cNvSpPr>
          <p:nvPr>
            <p:ph type="title"/>
          </p:nvPr>
        </p:nvSpPr>
        <p:spPr>
          <a:xfrm>
            <a:off x="703876" y="657521"/>
            <a:ext cx="10236090" cy="900058"/>
          </a:xfrm>
          <a:prstGeom prst="rect">
            <a:avLst/>
          </a:prstGeom>
        </p:spPr>
        <p:txBody>
          <a:bodyPr vert="horz" wrap="square" lIns="0" tIns="78553" rIns="0" bIns="0" rtlCol="0">
            <a:spAutoFit/>
          </a:bodyPr>
          <a:lstStyle/>
          <a:p>
            <a:pPr marL="7701" marR="3081">
              <a:lnSpc>
                <a:spcPts val="6391"/>
              </a:lnSpc>
              <a:spcBef>
                <a:spcPts val="619"/>
              </a:spcBef>
            </a:pPr>
            <a:r>
              <a:rPr sz="4002"/>
              <a:t>Deed</a:t>
            </a:r>
            <a:r>
              <a:rPr sz="4002" spc="-6"/>
              <a:t> </a:t>
            </a:r>
            <a:r>
              <a:rPr sz="4002"/>
              <a:t>of</a:t>
            </a:r>
            <a:r>
              <a:rPr sz="4002" spc="-3"/>
              <a:t> </a:t>
            </a:r>
            <a:r>
              <a:rPr sz="4002" err="1"/>
              <a:t>Licence</a:t>
            </a:r>
            <a:r>
              <a:rPr sz="4002" spc="-6"/>
              <a:t> </a:t>
            </a:r>
            <a:r>
              <a:rPr lang="en-NZ" sz="4002" spc="-6"/>
              <a:t>P</a:t>
            </a:r>
            <a:r>
              <a:rPr sz="4002" spc="-6" err="1"/>
              <a:t>rocess</a:t>
            </a:r>
            <a:r>
              <a:rPr sz="4002" spc="-6"/>
              <a:t> </a:t>
            </a:r>
            <a:r>
              <a:rPr sz="5821">
                <a:solidFill>
                  <a:srgbClr val="003959"/>
                </a:solidFill>
              </a:rPr>
              <a:t>Key</a:t>
            </a:r>
            <a:r>
              <a:rPr sz="5821" spc="-3">
                <a:solidFill>
                  <a:srgbClr val="003959"/>
                </a:solidFill>
              </a:rPr>
              <a:t> </a:t>
            </a:r>
            <a:r>
              <a:rPr lang="en-NZ" sz="5821" spc="-6">
                <a:solidFill>
                  <a:srgbClr val="003959"/>
                </a:solidFill>
              </a:rPr>
              <a:t>D</a:t>
            </a:r>
            <a:r>
              <a:rPr sz="5821" spc="-6" err="1">
                <a:solidFill>
                  <a:srgbClr val="003959"/>
                </a:solidFill>
              </a:rPr>
              <a:t>ates</a:t>
            </a:r>
            <a:endParaRPr sz="5821" spc="-6">
              <a:solidFill>
                <a:srgbClr val="003959"/>
              </a:solidFill>
            </a:endParaRPr>
          </a:p>
        </p:txBody>
      </p:sp>
      <p:sp>
        <p:nvSpPr>
          <p:cNvPr id="17" name="Rectangle 16">
            <a:extLst>
              <a:ext uri="{FF2B5EF4-FFF2-40B4-BE49-F238E27FC236}">
                <a16:creationId xmlns:a16="http://schemas.microsoft.com/office/drawing/2014/main" id="{691B7D08-AD2F-B56D-B0C1-A9F6BDAB8DBD}"/>
              </a:ext>
            </a:extLst>
          </p:cNvPr>
          <p:cNvSpPr/>
          <p:nvPr/>
        </p:nvSpPr>
        <p:spPr>
          <a:xfrm>
            <a:off x="7724732" y="4064039"/>
            <a:ext cx="82626" cy="121185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C96E6E8-5AAB-C9FB-6426-2094150A6AFE}"/>
              </a:ext>
            </a:extLst>
          </p:cNvPr>
          <p:cNvSpPr/>
          <p:nvPr/>
        </p:nvSpPr>
        <p:spPr>
          <a:xfrm>
            <a:off x="7645902" y="3886069"/>
            <a:ext cx="247879" cy="24787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ject 14">
            <a:extLst>
              <a:ext uri="{FF2B5EF4-FFF2-40B4-BE49-F238E27FC236}">
                <a16:creationId xmlns:a16="http://schemas.microsoft.com/office/drawing/2014/main" id="{0A3F7E2E-8374-B15A-67E1-AB390A852F4E}"/>
              </a:ext>
            </a:extLst>
          </p:cNvPr>
          <p:cNvSpPr txBox="1"/>
          <p:nvPr/>
        </p:nvSpPr>
        <p:spPr>
          <a:xfrm>
            <a:off x="9373710" y="2862273"/>
            <a:ext cx="1501752" cy="836461"/>
          </a:xfrm>
          <a:prstGeom prst="rect">
            <a:avLst/>
          </a:prstGeom>
        </p:spPr>
        <p:txBody>
          <a:bodyPr vert="horz" wrap="square" lIns="0" tIns="7316" rIns="0" bIns="0" rtlCol="0" anchor="t">
            <a:spAutoFit/>
          </a:bodyPr>
          <a:lstStyle/>
          <a:p>
            <a:pPr marL="7620" marR="2540" indent="157480" algn="ctr" defTabSz="554492">
              <a:lnSpc>
                <a:spcPct val="109500"/>
              </a:lnSpc>
              <a:spcBef>
                <a:spcPts val="58"/>
              </a:spcBef>
            </a:pPr>
            <a:r>
              <a:rPr lang="en-US" sz="1650" b="1" kern="0">
                <a:solidFill>
                  <a:sysClr val="windowText" lastClr="000000"/>
                </a:solidFill>
                <a:latin typeface="Arial"/>
                <a:cs typeface="Arial"/>
              </a:rPr>
              <a:t>LICENCE EFFECTIVE </a:t>
            </a:r>
          </a:p>
          <a:p>
            <a:pPr marL="7620" marR="2540" indent="157480" algn="ctr" defTabSz="554492">
              <a:lnSpc>
                <a:spcPct val="109500"/>
              </a:lnSpc>
              <a:spcBef>
                <a:spcPts val="58"/>
              </a:spcBef>
            </a:pPr>
            <a:r>
              <a:rPr lang="en-US" sz="1650" b="1" kern="0">
                <a:solidFill>
                  <a:sysClr val="windowText" lastClr="000000"/>
                </a:solidFill>
                <a:latin typeface="Arial"/>
                <a:cs typeface="Arial"/>
              </a:rPr>
              <a:t>30 Jun</a:t>
            </a:r>
            <a:endParaRPr lang="en-US" sz="1650" kern="0">
              <a:solidFill>
                <a:sysClr val="windowText" lastClr="000000"/>
              </a:solidFill>
              <a:latin typeface="Arial"/>
              <a:cs typeface="Arial"/>
            </a:endParaRPr>
          </a:p>
        </p:txBody>
      </p:sp>
      <p:sp>
        <p:nvSpPr>
          <p:cNvPr id="7" name="object 14">
            <a:extLst>
              <a:ext uri="{FF2B5EF4-FFF2-40B4-BE49-F238E27FC236}">
                <a16:creationId xmlns:a16="http://schemas.microsoft.com/office/drawing/2014/main" id="{593D3CAC-D3A7-3BF3-FCC5-831CB4E07DB8}"/>
              </a:ext>
            </a:extLst>
          </p:cNvPr>
          <p:cNvSpPr txBox="1"/>
          <p:nvPr/>
        </p:nvSpPr>
        <p:spPr>
          <a:xfrm>
            <a:off x="6578191" y="2876367"/>
            <a:ext cx="2135422" cy="836461"/>
          </a:xfrm>
          <a:prstGeom prst="rect">
            <a:avLst/>
          </a:prstGeom>
        </p:spPr>
        <p:txBody>
          <a:bodyPr vert="horz" wrap="square" lIns="0" tIns="7316" rIns="0" bIns="0" rtlCol="0" anchor="t">
            <a:spAutoFit/>
          </a:bodyPr>
          <a:lstStyle/>
          <a:p>
            <a:pPr marL="7620" marR="2540" indent="157480" algn="ctr" defTabSz="554492">
              <a:lnSpc>
                <a:spcPct val="109500"/>
              </a:lnSpc>
              <a:spcBef>
                <a:spcPts val="58"/>
              </a:spcBef>
            </a:pPr>
            <a:r>
              <a:rPr lang="en-US" sz="1650" b="1" kern="0" spc="-30">
                <a:solidFill>
                  <a:sysClr val="windowText" lastClr="000000"/>
                </a:solidFill>
                <a:latin typeface="Arial"/>
                <a:cs typeface="Arial"/>
              </a:rPr>
              <a:t>FINAL LICENCE SIGN OFF</a:t>
            </a:r>
            <a:endParaRPr lang="en-US" sz="1650" kern="0">
              <a:solidFill>
                <a:sysClr val="windowText" lastClr="000000"/>
              </a:solidFill>
              <a:latin typeface="Arial"/>
              <a:cs typeface="Arial"/>
            </a:endParaRPr>
          </a:p>
          <a:p>
            <a:pPr marL="7620" marR="2540" indent="157480" algn="ctr" defTabSz="554492">
              <a:lnSpc>
                <a:spcPct val="109500"/>
              </a:lnSpc>
              <a:spcBef>
                <a:spcPts val="57"/>
              </a:spcBef>
            </a:pPr>
            <a:r>
              <a:rPr lang="en-US" sz="1650" b="1" kern="0" spc="-30">
                <a:solidFill>
                  <a:sysClr val="windowText" lastClr="000000"/>
                </a:solidFill>
                <a:latin typeface="Arial"/>
                <a:cs typeface="Arial"/>
              </a:rPr>
              <a:t>27 May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2" y="3175"/>
            <a:ext cx="12188064" cy="6854534"/>
          </a:xfrm>
          <a:custGeom>
            <a:avLst/>
            <a:gdLst/>
            <a:ahLst/>
            <a:cxnLst/>
            <a:rect l="l" t="t" r="r" b="b"/>
            <a:pathLst>
              <a:path w="20099020" h="11303635">
                <a:moveTo>
                  <a:pt x="20098853" y="0"/>
                </a:moveTo>
                <a:lnTo>
                  <a:pt x="0" y="0"/>
                </a:lnTo>
                <a:lnTo>
                  <a:pt x="0" y="11303320"/>
                </a:lnTo>
                <a:lnTo>
                  <a:pt x="20098853" y="11303320"/>
                </a:lnTo>
                <a:lnTo>
                  <a:pt x="20098853" y="0"/>
                </a:lnTo>
                <a:close/>
              </a:path>
            </a:pathLst>
          </a:custGeom>
          <a:solidFill>
            <a:srgbClr val="003959"/>
          </a:solidFill>
        </p:spPr>
        <p:txBody>
          <a:bodyPr wrap="square" lIns="0" tIns="0" rIns="0" bIns="0" rtlCol="0"/>
          <a:lstStyle/>
          <a:p>
            <a:pPr defTabSz="554492"/>
            <a:endParaRPr sz="1092" kern="0">
              <a:solidFill>
                <a:prstClr val="white"/>
              </a:solidFill>
            </a:endParaRPr>
          </a:p>
        </p:txBody>
      </p:sp>
      <p:sp>
        <p:nvSpPr>
          <p:cNvPr id="3" name="object 3"/>
          <p:cNvSpPr txBox="1">
            <a:spLocks noGrp="1"/>
          </p:cNvSpPr>
          <p:nvPr>
            <p:ph type="title"/>
          </p:nvPr>
        </p:nvSpPr>
        <p:spPr>
          <a:xfrm>
            <a:off x="2300439" y="2112130"/>
            <a:ext cx="7633135" cy="2105337"/>
          </a:xfrm>
          <a:prstGeom prst="rect">
            <a:avLst/>
          </a:prstGeom>
        </p:spPr>
        <p:txBody>
          <a:bodyPr vert="horz" wrap="square" lIns="0" tIns="338472" rIns="0" bIns="0" rtlCol="0">
            <a:spAutoFit/>
          </a:bodyPr>
          <a:lstStyle/>
          <a:p>
            <a:pPr marL="7701" algn="ctr">
              <a:spcBef>
                <a:spcPts val="2665"/>
              </a:spcBef>
            </a:pPr>
            <a:r>
              <a:rPr lang="en-NZ">
                <a:solidFill>
                  <a:schemeClr val="bg1"/>
                </a:solidFill>
              </a:rPr>
              <a:t>Concerns and questions</a:t>
            </a:r>
            <a:endParaRPr spc="-12">
              <a:solidFill>
                <a:schemeClr val="bg1"/>
              </a:solidFill>
            </a:endParaRPr>
          </a:p>
        </p:txBody>
      </p:sp>
      <p:sp>
        <p:nvSpPr>
          <p:cNvPr id="4" name="object 2">
            <a:extLst>
              <a:ext uri="{FF2B5EF4-FFF2-40B4-BE49-F238E27FC236}">
                <a16:creationId xmlns:a16="http://schemas.microsoft.com/office/drawing/2014/main" id="{146DD27C-25A7-4766-D818-4409E3A995CE}"/>
              </a:ext>
            </a:extLst>
          </p:cNvPr>
          <p:cNvSpPr txBox="1"/>
          <p:nvPr/>
        </p:nvSpPr>
        <p:spPr>
          <a:xfrm>
            <a:off x="9937915" y="6220249"/>
            <a:ext cx="1720854" cy="346679"/>
          </a:xfrm>
          <a:prstGeom prst="rect">
            <a:avLst/>
          </a:prstGeom>
        </p:spPr>
        <p:txBody>
          <a:bodyPr vert="horz" wrap="square" lIns="0" tIns="52369" rIns="0" bIns="0" rtlCol="0">
            <a:spAutoFit/>
          </a:bodyPr>
          <a:lstStyle/>
          <a:p>
            <a:pPr marR="3081" algn="r" defTabSz="554492">
              <a:spcBef>
                <a:spcPts val="412"/>
              </a:spcBef>
            </a:pPr>
            <a:r>
              <a:rPr sz="788" b="1" kern="0" spc="88">
                <a:solidFill>
                  <a:prstClr val="white"/>
                </a:solidFill>
                <a:latin typeface="Arial"/>
                <a:cs typeface="Arial"/>
              </a:rPr>
              <a:t>UPPER</a:t>
            </a:r>
            <a:r>
              <a:rPr sz="788" b="1" kern="0" spc="200">
                <a:solidFill>
                  <a:prstClr val="white"/>
                </a:solidFill>
                <a:latin typeface="Arial"/>
                <a:cs typeface="Arial"/>
              </a:rPr>
              <a:t> </a:t>
            </a:r>
            <a:r>
              <a:rPr sz="788" b="1" kern="0" spc="85">
                <a:solidFill>
                  <a:prstClr val="white"/>
                </a:solidFill>
                <a:latin typeface="Arial"/>
                <a:cs typeface="Arial"/>
              </a:rPr>
              <a:t>SELWYN</a:t>
            </a:r>
            <a:r>
              <a:rPr sz="788" b="1" kern="0" spc="200">
                <a:solidFill>
                  <a:prstClr val="white"/>
                </a:solidFill>
                <a:latin typeface="Arial"/>
                <a:cs typeface="Arial"/>
              </a:rPr>
              <a:t> </a:t>
            </a:r>
            <a:r>
              <a:rPr sz="788" b="1" kern="0" spc="73">
                <a:solidFill>
                  <a:prstClr val="white"/>
                </a:solidFill>
                <a:latin typeface="Arial"/>
                <a:cs typeface="Arial"/>
              </a:rPr>
              <a:t>HUTS </a:t>
            </a:r>
            <a:endParaRPr sz="788" kern="0">
              <a:solidFill>
                <a:prstClr val="white"/>
              </a:solidFill>
              <a:latin typeface="Arial"/>
              <a:cs typeface="Arial"/>
            </a:endParaRPr>
          </a:p>
          <a:p>
            <a:pPr marR="14632" algn="r" defTabSz="554492">
              <a:spcBef>
                <a:spcPts val="352"/>
              </a:spcBef>
              <a:tabLst>
                <a:tab pos="1121306" algn="l"/>
              </a:tabLst>
            </a:pPr>
            <a:r>
              <a:rPr sz="788" kern="0" spc="91">
                <a:solidFill>
                  <a:prstClr val="white"/>
                </a:solidFill>
                <a:latin typeface="Arial"/>
                <a:cs typeface="Arial"/>
              </a:rPr>
              <a:t>PUBLIC</a:t>
            </a:r>
            <a:r>
              <a:rPr sz="788" kern="0" spc="200">
                <a:solidFill>
                  <a:prstClr val="white"/>
                </a:solidFill>
                <a:latin typeface="Arial"/>
                <a:cs typeface="Arial"/>
              </a:rPr>
              <a:t> </a:t>
            </a:r>
            <a:r>
              <a:rPr sz="788" kern="0" spc="88">
                <a:solidFill>
                  <a:prstClr val="white"/>
                </a:solidFill>
                <a:latin typeface="Arial"/>
                <a:cs typeface="Arial"/>
              </a:rPr>
              <a:t>MEETING</a:t>
            </a:r>
            <a:r>
              <a:rPr sz="788" kern="0">
                <a:solidFill>
                  <a:prstClr val="white"/>
                </a:solidFill>
                <a:latin typeface="Arial"/>
                <a:cs typeface="Arial"/>
              </a:rPr>
              <a:t>	</a:t>
            </a:r>
            <a:r>
              <a:rPr sz="788" kern="0" spc="42">
                <a:solidFill>
                  <a:prstClr val="white"/>
                </a:solidFill>
                <a:latin typeface="Arial"/>
                <a:cs typeface="Arial"/>
              </a:rPr>
              <a:t>28</a:t>
            </a:r>
            <a:r>
              <a:rPr sz="788" kern="0" spc="176">
                <a:solidFill>
                  <a:prstClr val="white"/>
                </a:solidFill>
                <a:latin typeface="Arial"/>
                <a:cs typeface="Arial"/>
              </a:rPr>
              <a:t> </a:t>
            </a:r>
            <a:r>
              <a:rPr sz="788" kern="0" spc="76">
                <a:solidFill>
                  <a:prstClr val="white"/>
                </a:solidFill>
                <a:latin typeface="Arial"/>
                <a:cs typeface="Arial"/>
              </a:rPr>
              <a:t>FEB</a:t>
            </a:r>
            <a:r>
              <a:rPr sz="788" kern="0" spc="176">
                <a:solidFill>
                  <a:prstClr val="white"/>
                </a:solidFill>
                <a:latin typeface="Arial"/>
                <a:cs typeface="Arial"/>
              </a:rPr>
              <a:t> </a:t>
            </a:r>
            <a:r>
              <a:rPr sz="788" kern="0" spc="27">
                <a:solidFill>
                  <a:prstClr val="white"/>
                </a:solidFill>
                <a:latin typeface="Arial"/>
                <a:cs typeface="Arial"/>
              </a:rPr>
              <a:t>24</a:t>
            </a:r>
            <a:endParaRPr sz="788" kern="0">
              <a:solidFill>
                <a:prstClr val="white"/>
              </a:solidFill>
              <a:latin typeface="Arial"/>
              <a:cs typeface="Arial"/>
            </a:endParaRPr>
          </a:p>
        </p:txBody>
      </p:sp>
    </p:spTree>
    <p:extLst>
      <p:ext uri="{BB962C8B-B14F-4D97-AF65-F5344CB8AC3E}">
        <p14:creationId xmlns:p14="http://schemas.microsoft.com/office/powerpoint/2010/main" val="2629178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3081" algn="r" defTabSz="554492">
              <a:lnSpc>
                <a:spcPts val="943"/>
              </a:lnSpc>
            </a:pPr>
            <a:r>
              <a:rPr kern="0" spc="88">
                <a:solidFill>
                  <a:prstClr val="black"/>
                </a:solidFill>
              </a:rPr>
              <a:t>UPPER</a:t>
            </a:r>
            <a:r>
              <a:rPr kern="0" spc="200">
                <a:solidFill>
                  <a:prstClr val="black"/>
                </a:solidFill>
              </a:rPr>
              <a:t> </a:t>
            </a:r>
            <a:r>
              <a:rPr kern="0" spc="85">
                <a:solidFill>
                  <a:prstClr val="black"/>
                </a:solidFill>
              </a:rPr>
              <a:t>SELWYN</a:t>
            </a:r>
            <a:r>
              <a:rPr kern="0" spc="200">
                <a:solidFill>
                  <a:prstClr val="black"/>
                </a:solidFill>
              </a:rPr>
              <a:t> </a:t>
            </a:r>
            <a:r>
              <a:rPr kern="0" spc="73">
                <a:solidFill>
                  <a:prstClr val="black"/>
                </a:solidFill>
              </a:rPr>
              <a:t>HUTS </a:t>
            </a:r>
          </a:p>
          <a:p>
            <a:pPr marR="14632" algn="r" defTabSz="554492">
              <a:spcBef>
                <a:spcPts val="352"/>
              </a:spcBef>
              <a:tabLst>
                <a:tab pos="1121306" algn="l"/>
              </a:tabLst>
            </a:pPr>
            <a:r>
              <a:rPr b="0" kern="0" spc="91">
                <a:solidFill>
                  <a:prstClr val="black"/>
                </a:solidFill>
              </a:rPr>
              <a:t>PUBLIC</a:t>
            </a:r>
            <a:r>
              <a:rPr b="0" kern="0" spc="200">
                <a:solidFill>
                  <a:prstClr val="black"/>
                </a:solidFill>
              </a:rPr>
              <a:t> </a:t>
            </a:r>
            <a:r>
              <a:rPr b="0" kern="0" spc="88">
                <a:solidFill>
                  <a:prstClr val="black"/>
                </a:solidFill>
              </a:rPr>
              <a:t>MEETING</a:t>
            </a:r>
            <a:r>
              <a:rPr b="0" kern="0">
                <a:solidFill>
                  <a:prstClr val="black"/>
                </a:solidFill>
              </a:rPr>
              <a:t>	</a:t>
            </a:r>
            <a:r>
              <a:rPr b="0" kern="0" spc="42">
                <a:solidFill>
                  <a:prstClr val="black"/>
                </a:solidFill>
              </a:rPr>
              <a:t>28</a:t>
            </a:r>
            <a:r>
              <a:rPr b="0" kern="0" spc="176">
                <a:solidFill>
                  <a:prstClr val="black"/>
                </a:solidFill>
              </a:rPr>
              <a:t> </a:t>
            </a:r>
            <a:r>
              <a:rPr b="0" kern="0" spc="76">
                <a:solidFill>
                  <a:prstClr val="black"/>
                </a:solidFill>
              </a:rPr>
              <a:t>FEB</a:t>
            </a:r>
            <a:r>
              <a:rPr b="0" kern="0" spc="176">
                <a:solidFill>
                  <a:prstClr val="black"/>
                </a:solidFill>
              </a:rPr>
              <a:t> </a:t>
            </a:r>
            <a:r>
              <a:rPr b="0" kern="0" spc="27">
                <a:solidFill>
                  <a:prstClr val="black"/>
                </a:solidFill>
              </a:rPr>
              <a:t>24</a:t>
            </a:r>
          </a:p>
        </p:txBody>
      </p:sp>
      <p:sp>
        <p:nvSpPr>
          <p:cNvPr id="2" name="object 2"/>
          <p:cNvSpPr txBox="1">
            <a:spLocks noGrp="1"/>
          </p:cNvSpPr>
          <p:nvPr>
            <p:ph type="title"/>
          </p:nvPr>
        </p:nvSpPr>
        <p:spPr>
          <a:xfrm>
            <a:off x="754673" y="657520"/>
            <a:ext cx="9684855" cy="896594"/>
          </a:xfrm>
          <a:prstGeom prst="rect">
            <a:avLst/>
          </a:prstGeom>
        </p:spPr>
        <p:txBody>
          <a:bodyPr vert="horz" wrap="square" lIns="0" tIns="138623" rIns="0" bIns="0" rtlCol="0">
            <a:spAutoFit/>
          </a:bodyPr>
          <a:lstStyle/>
          <a:p>
            <a:pPr marL="7701" marR="3081">
              <a:lnSpc>
                <a:spcPts val="5888"/>
              </a:lnSpc>
              <a:spcBef>
                <a:spcPts val="1092"/>
              </a:spcBef>
            </a:pPr>
            <a:r>
              <a:rPr lang="en-NZ" sz="4002"/>
              <a:t>How to get in </a:t>
            </a:r>
            <a:r>
              <a:rPr lang="en-NZ" spc="-6">
                <a:solidFill>
                  <a:srgbClr val="003959"/>
                </a:solidFill>
              </a:rPr>
              <a:t>Touch</a:t>
            </a:r>
            <a:endParaRPr spc="-6">
              <a:solidFill>
                <a:srgbClr val="003959"/>
              </a:solidFill>
            </a:endParaRPr>
          </a:p>
        </p:txBody>
      </p:sp>
      <p:sp>
        <p:nvSpPr>
          <p:cNvPr id="3" name="object 3"/>
          <p:cNvSpPr txBox="1"/>
          <p:nvPr/>
        </p:nvSpPr>
        <p:spPr>
          <a:xfrm>
            <a:off x="1632004" y="2148793"/>
            <a:ext cx="11071088" cy="2560414"/>
          </a:xfrm>
          <a:prstGeom prst="rect">
            <a:avLst/>
          </a:prstGeom>
        </p:spPr>
        <p:txBody>
          <a:bodyPr vert="horz" wrap="square" lIns="0" tIns="69312" rIns="0" bIns="0" rtlCol="0" anchor="t">
            <a:spAutoFit/>
          </a:bodyPr>
          <a:lstStyle/>
          <a:p>
            <a:pPr marL="7620" defTabSz="554492">
              <a:spcBef>
                <a:spcPts val="546"/>
              </a:spcBef>
              <a:tabLst>
                <a:tab pos="464772" algn="l"/>
              </a:tabLst>
            </a:pPr>
            <a:r>
              <a:rPr lang="en-NZ" sz="2350" kern="0">
                <a:solidFill>
                  <a:sysClr val="windowText" lastClr="000000"/>
                </a:solidFill>
                <a:latin typeface="Arial"/>
                <a:cs typeface="Arial"/>
              </a:rPr>
              <a:t>0800 SELWYN (735 996)</a:t>
            </a:r>
          </a:p>
          <a:p>
            <a:pPr marL="7620" defTabSz="554492">
              <a:spcBef>
                <a:spcPts val="546"/>
              </a:spcBef>
              <a:tabLst>
                <a:tab pos="464772" algn="l"/>
              </a:tabLst>
            </a:pPr>
            <a:endParaRPr lang="en-NZ" sz="2350" kern="0">
              <a:solidFill>
                <a:sysClr val="windowText" lastClr="000000"/>
              </a:solidFill>
              <a:latin typeface="Arial"/>
              <a:cs typeface="Arial"/>
            </a:endParaRPr>
          </a:p>
          <a:p>
            <a:pPr marL="7620" defTabSz="554492">
              <a:spcBef>
                <a:spcPts val="546"/>
              </a:spcBef>
              <a:tabLst>
                <a:tab pos="464772" algn="l"/>
              </a:tabLst>
            </a:pPr>
            <a:r>
              <a:rPr lang="en-NZ" sz="2350" kern="0">
                <a:solidFill>
                  <a:sysClr val="windowText" lastClr="000000"/>
                </a:solidFill>
                <a:latin typeface="Arial"/>
                <a:cs typeface="Arial"/>
                <a:hlinkClick r:id="rId3"/>
              </a:rPr>
              <a:t>huts@selwyn.govt.nz</a:t>
            </a:r>
            <a:r>
              <a:rPr lang="en-NZ" sz="2350" kern="0">
                <a:solidFill>
                  <a:sysClr val="windowText" lastClr="000000"/>
                </a:solidFill>
                <a:latin typeface="Arial"/>
                <a:cs typeface="Arial"/>
              </a:rPr>
              <a:t> </a:t>
            </a:r>
          </a:p>
          <a:p>
            <a:pPr marL="7620" defTabSz="554492">
              <a:spcBef>
                <a:spcPts val="546"/>
              </a:spcBef>
              <a:tabLst>
                <a:tab pos="464772" algn="l"/>
              </a:tabLst>
            </a:pPr>
            <a:endParaRPr lang="en-NZ" sz="2350" kern="0">
              <a:solidFill>
                <a:sysClr val="windowText" lastClr="000000"/>
              </a:solidFill>
              <a:latin typeface="Arial"/>
              <a:cs typeface="Arial"/>
            </a:endParaRPr>
          </a:p>
          <a:p>
            <a:pPr marL="7620" defTabSz="554492">
              <a:spcBef>
                <a:spcPts val="546"/>
              </a:spcBef>
              <a:tabLst>
                <a:tab pos="464772" algn="l"/>
              </a:tabLst>
            </a:pPr>
            <a:r>
              <a:rPr lang="en-NZ" sz="2350" kern="0">
                <a:solidFill>
                  <a:sysClr val="windowText" lastClr="000000"/>
                </a:solidFill>
                <a:latin typeface="Arial"/>
                <a:cs typeface="Arial"/>
              </a:rPr>
              <a:t>Tim Harris – Point of contact</a:t>
            </a:r>
            <a:endParaRPr lang="en-US">
              <a:solidFill>
                <a:sysClr val="windowText" lastClr="000000"/>
              </a:solidFill>
            </a:endParaRPr>
          </a:p>
          <a:p>
            <a:pPr marL="7620" defTabSz="554492">
              <a:spcBef>
                <a:spcPts val="546"/>
              </a:spcBef>
              <a:tabLst>
                <a:tab pos="464772" algn="l"/>
              </a:tabLst>
            </a:pPr>
            <a:endParaRPr lang="en-NZ" sz="2350" kern="0">
              <a:solidFill>
                <a:sysClr val="windowText" lastClr="000000"/>
              </a:solidFill>
              <a:latin typeface="Arial"/>
              <a:cs typeface="Arial"/>
            </a:endParaRPr>
          </a:p>
        </p:txBody>
      </p:sp>
    </p:spTree>
    <p:extLst>
      <p:ext uri="{BB962C8B-B14F-4D97-AF65-F5344CB8AC3E}">
        <p14:creationId xmlns:p14="http://schemas.microsoft.com/office/powerpoint/2010/main" val="1805018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2" y="3175"/>
            <a:ext cx="12188064" cy="6854534"/>
          </a:xfrm>
          <a:custGeom>
            <a:avLst/>
            <a:gdLst/>
            <a:ahLst/>
            <a:cxnLst/>
            <a:rect l="l" t="t" r="r" b="b"/>
            <a:pathLst>
              <a:path w="20099020" h="11303635">
                <a:moveTo>
                  <a:pt x="20098853" y="0"/>
                </a:moveTo>
                <a:lnTo>
                  <a:pt x="0" y="0"/>
                </a:lnTo>
                <a:lnTo>
                  <a:pt x="0" y="11303320"/>
                </a:lnTo>
                <a:lnTo>
                  <a:pt x="20098853" y="11303320"/>
                </a:lnTo>
                <a:lnTo>
                  <a:pt x="20098853" y="0"/>
                </a:lnTo>
                <a:close/>
              </a:path>
            </a:pathLst>
          </a:custGeom>
          <a:solidFill>
            <a:srgbClr val="003959"/>
          </a:solidFill>
        </p:spPr>
        <p:txBody>
          <a:bodyPr wrap="square" lIns="0" tIns="0" rIns="0" bIns="0" rtlCol="0"/>
          <a:lstStyle/>
          <a:p>
            <a:pPr defTabSz="554492"/>
            <a:endParaRPr sz="1092" kern="0">
              <a:solidFill>
                <a:prstClr val="white"/>
              </a:solidFill>
            </a:endParaRPr>
          </a:p>
        </p:txBody>
      </p:sp>
      <p:sp>
        <p:nvSpPr>
          <p:cNvPr id="3" name="object 3"/>
          <p:cNvSpPr txBox="1">
            <a:spLocks noGrp="1"/>
          </p:cNvSpPr>
          <p:nvPr>
            <p:ph type="title"/>
          </p:nvPr>
        </p:nvSpPr>
        <p:spPr>
          <a:xfrm>
            <a:off x="2300439" y="2112130"/>
            <a:ext cx="7633135" cy="2105337"/>
          </a:xfrm>
          <a:prstGeom prst="rect">
            <a:avLst/>
          </a:prstGeom>
        </p:spPr>
        <p:txBody>
          <a:bodyPr vert="horz" wrap="square" lIns="0" tIns="338472" rIns="0" bIns="0" rtlCol="0">
            <a:spAutoFit/>
          </a:bodyPr>
          <a:lstStyle/>
          <a:p>
            <a:pPr marL="7701" algn="ctr">
              <a:spcBef>
                <a:spcPts val="2665"/>
              </a:spcBef>
            </a:pPr>
            <a:r>
              <a:rPr lang="en-NZ">
                <a:solidFill>
                  <a:schemeClr val="bg1"/>
                </a:solidFill>
              </a:rPr>
              <a:t>How do we work together?</a:t>
            </a:r>
            <a:endParaRPr spc="-12">
              <a:solidFill>
                <a:schemeClr val="bg1"/>
              </a:solidFill>
            </a:endParaRPr>
          </a:p>
        </p:txBody>
      </p:sp>
      <p:sp>
        <p:nvSpPr>
          <p:cNvPr id="4" name="object 2">
            <a:extLst>
              <a:ext uri="{FF2B5EF4-FFF2-40B4-BE49-F238E27FC236}">
                <a16:creationId xmlns:a16="http://schemas.microsoft.com/office/drawing/2014/main" id="{6DD78D0B-18FB-0435-DB3B-2B764B9E0A12}"/>
              </a:ext>
            </a:extLst>
          </p:cNvPr>
          <p:cNvSpPr txBox="1"/>
          <p:nvPr/>
        </p:nvSpPr>
        <p:spPr>
          <a:xfrm>
            <a:off x="9937915" y="6220249"/>
            <a:ext cx="1720854" cy="346679"/>
          </a:xfrm>
          <a:prstGeom prst="rect">
            <a:avLst/>
          </a:prstGeom>
        </p:spPr>
        <p:txBody>
          <a:bodyPr vert="horz" wrap="square" lIns="0" tIns="52369" rIns="0" bIns="0" rtlCol="0">
            <a:spAutoFit/>
          </a:bodyPr>
          <a:lstStyle/>
          <a:p>
            <a:pPr marR="3081" algn="r" defTabSz="554492">
              <a:spcBef>
                <a:spcPts val="412"/>
              </a:spcBef>
            </a:pPr>
            <a:r>
              <a:rPr sz="788" b="1" kern="0" spc="88">
                <a:solidFill>
                  <a:prstClr val="white"/>
                </a:solidFill>
                <a:latin typeface="Arial"/>
                <a:cs typeface="Arial"/>
              </a:rPr>
              <a:t>UPPER</a:t>
            </a:r>
            <a:r>
              <a:rPr sz="788" b="1" kern="0" spc="200">
                <a:solidFill>
                  <a:prstClr val="white"/>
                </a:solidFill>
                <a:latin typeface="Arial"/>
                <a:cs typeface="Arial"/>
              </a:rPr>
              <a:t> </a:t>
            </a:r>
            <a:r>
              <a:rPr sz="788" b="1" kern="0" spc="85">
                <a:solidFill>
                  <a:prstClr val="white"/>
                </a:solidFill>
                <a:latin typeface="Arial"/>
                <a:cs typeface="Arial"/>
              </a:rPr>
              <a:t>SELWYN</a:t>
            </a:r>
            <a:r>
              <a:rPr sz="788" b="1" kern="0" spc="200">
                <a:solidFill>
                  <a:prstClr val="white"/>
                </a:solidFill>
                <a:latin typeface="Arial"/>
                <a:cs typeface="Arial"/>
              </a:rPr>
              <a:t> </a:t>
            </a:r>
            <a:r>
              <a:rPr sz="788" b="1" kern="0" spc="73">
                <a:solidFill>
                  <a:prstClr val="white"/>
                </a:solidFill>
                <a:latin typeface="Arial"/>
                <a:cs typeface="Arial"/>
              </a:rPr>
              <a:t>HUTS </a:t>
            </a:r>
            <a:endParaRPr sz="788" kern="0">
              <a:solidFill>
                <a:prstClr val="white"/>
              </a:solidFill>
              <a:latin typeface="Arial"/>
              <a:cs typeface="Arial"/>
            </a:endParaRPr>
          </a:p>
          <a:p>
            <a:pPr marR="14632" algn="r" defTabSz="554492">
              <a:spcBef>
                <a:spcPts val="352"/>
              </a:spcBef>
              <a:tabLst>
                <a:tab pos="1121306" algn="l"/>
              </a:tabLst>
            </a:pPr>
            <a:r>
              <a:rPr sz="788" kern="0" spc="91">
                <a:solidFill>
                  <a:prstClr val="white"/>
                </a:solidFill>
                <a:latin typeface="Arial"/>
                <a:cs typeface="Arial"/>
              </a:rPr>
              <a:t>PUBLIC</a:t>
            </a:r>
            <a:r>
              <a:rPr sz="788" kern="0" spc="200">
                <a:solidFill>
                  <a:prstClr val="white"/>
                </a:solidFill>
                <a:latin typeface="Arial"/>
                <a:cs typeface="Arial"/>
              </a:rPr>
              <a:t> </a:t>
            </a:r>
            <a:r>
              <a:rPr sz="788" kern="0" spc="88">
                <a:solidFill>
                  <a:prstClr val="white"/>
                </a:solidFill>
                <a:latin typeface="Arial"/>
                <a:cs typeface="Arial"/>
              </a:rPr>
              <a:t>MEETING</a:t>
            </a:r>
            <a:r>
              <a:rPr sz="788" kern="0">
                <a:solidFill>
                  <a:prstClr val="white"/>
                </a:solidFill>
                <a:latin typeface="Arial"/>
                <a:cs typeface="Arial"/>
              </a:rPr>
              <a:t>	</a:t>
            </a:r>
            <a:r>
              <a:rPr sz="788" kern="0" spc="42">
                <a:solidFill>
                  <a:prstClr val="white"/>
                </a:solidFill>
                <a:latin typeface="Arial"/>
                <a:cs typeface="Arial"/>
              </a:rPr>
              <a:t>28</a:t>
            </a:r>
            <a:r>
              <a:rPr sz="788" kern="0" spc="176">
                <a:solidFill>
                  <a:prstClr val="white"/>
                </a:solidFill>
                <a:latin typeface="Arial"/>
                <a:cs typeface="Arial"/>
              </a:rPr>
              <a:t> </a:t>
            </a:r>
            <a:r>
              <a:rPr sz="788" kern="0" spc="76">
                <a:solidFill>
                  <a:prstClr val="white"/>
                </a:solidFill>
                <a:latin typeface="Arial"/>
                <a:cs typeface="Arial"/>
              </a:rPr>
              <a:t>FEB</a:t>
            </a:r>
            <a:r>
              <a:rPr sz="788" kern="0" spc="176">
                <a:solidFill>
                  <a:prstClr val="white"/>
                </a:solidFill>
                <a:latin typeface="Arial"/>
                <a:cs typeface="Arial"/>
              </a:rPr>
              <a:t> </a:t>
            </a:r>
            <a:r>
              <a:rPr sz="788" kern="0" spc="27">
                <a:solidFill>
                  <a:prstClr val="white"/>
                </a:solidFill>
                <a:latin typeface="Arial"/>
                <a:cs typeface="Arial"/>
              </a:rPr>
              <a:t>24</a:t>
            </a:r>
            <a:endParaRPr sz="788" kern="0">
              <a:solidFill>
                <a:prstClr val="white"/>
              </a:solidFill>
              <a:latin typeface="Arial"/>
              <a:cs typeface="Arial"/>
            </a:endParaRPr>
          </a:p>
        </p:txBody>
      </p:sp>
    </p:spTree>
    <p:extLst>
      <p:ext uri="{BB962C8B-B14F-4D97-AF65-F5344CB8AC3E}">
        <p14:creationId xmlns:p14="http://schemas.microsoft.com/office/powerpoint/2010/main" val="349492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2" y="3175"/>
            <a:ext cx="12188064" cy="6854534"/>
          </a:xfrm>
          <a:custGeom>
            <a:avLst/>
            <a:gdLst/>
            <a:ahLst/>
            <a:cxnLst/>
            <a:rect l="l" t="t" r="r" b="b"/>
            <a:pathLst>
              <a:path w="20099020" h="11303635">
                <a:moveTo>
                  <a:pt x="20098853" y="0"/>
                </a:moveTo>
                <a:lnTo>
                  <a:pt x="0" y="0"/>
                </a:lnTo>
                <a:lnTo>
                  <a:pt x="0" y="11303320"/>
                </a:lnTo>
                <a:lnTo>
                  <a:pt x="20098853" y="11303320"/>
                </a:lnTo>
                <a:lnTo>
                  <a:pt x="20098853" y="0"/>
                </a:lnTo>
                <a:close/>
              </a:path>
            </a:pathLst>
          </a:custGeom>
          <a:solidFill>
            <a:srgbClr val="003959"/>
          </a:solidFill>
        </p:spPr>
        <p:txBody>
          <a:bodyPr wrap="square" lIns="0" tIns="0" rIns="0" bIns="0" rtlCol="0"/>
          <a:lstStyle/>
          <a:p>
            <a:pPr defTabSz="554492"/>
            <a:endParaRPr sz="1092" kern="0">
              <a:solidFill>
                <a:prstClr val="white"/>
              </a:solidFill>
            </a:endParaRPr>
          </a:p>
        </p:txBody>
      </p:sp>
      <p:sp>
        <p:nvSpPr>
          <p:cNvPr id="3" name="object 3"/>
          <p:cNvSpPr txBox="1">
            <a:spLocks noGrp="1"/>
          </p:cNvSpPr>
          <p:nvPr>
            <p:ph type="title"/>
          </p:nvPr>
        </p:nvSpPr>
        <p:spPr>
          <a:xfrm>
            <a:off x="2300439" y="2112130"/>
            <a:ext cx="7633135" cy="1223557"/>
          </a:xfrm>
          <a:prstGeom prst="rect">
            <a:avLst/>
          </a:prstGeom>
        </p:spPr>
        <p:txBody>
          <a:bodyPr vert="horz" wrap="square" lIns="0" tIns="338472" rIns="0" bIns="0" rtlCol="0">
            <a:spAutoFit/>
          </a:bodyPr>
          <a:lstStyle/>
          <a:p>
            <a:pPr marL="7701" algn="ctr">
              <a:spcBef>
                <a:spcPts val="2665"/>
              </a:spcBef>
            </a:pPr>
            <a:r>
              <a:rPr lang="en-NZ">
                <a:solidFill>
                  <a:schemeClr val="bg1"/>
                </a:solidFill>
              </a:rPr>
              <a:t>Questions?</a:t>
            </a:r>
            <a:endParaRPr spc="-12">
              <a:solidFill>
                <a:schemeClr val="bg1"/>
              </a:solidFill>
            </a:endParaRPr>
          </a:p>
        </p:txBody>
      </p:sp>
      <p:sp>
        <p:nvSpPr>
          <p:cNvPr id="4" name="object 2">
            <a:extLst>
              <a:ext uri="{FF2B5EF4-FFF2-40B4-BE49-F238E27FC236}">
                <a16:creationId xmlns:a16="http://schemas.microsoft.com/office/drawing/2014/main" id="{E44096F4-2035-133A-1B62-E4021EE925DC}"/>
              </a:ext>
            </a:extLst>
          </p:cNvPr>
          <p:cNvSpPr txBox="1"/>
          <p:nvPr/>
        </p:nvSpPr>
        <p:spPr>
          <a:xfrm>
            <a:off x="9937915" y="6220249"/>
            <a:ext cx="1720854" cy="346679"/>
          </a:xfrm>
          <a:prstGeom prst="rect">
            <a:avLst/>
          </a:prstGeom>
        </p:spPr>
        <p:txBody>
          <a:bodyPr vert="horz" wrap="square" lIns="0" tIns="52369" rIns="0" bIns="0" rtlCol="0">
            <a:spAutoFit/>
          </a:bodyPr>
          <a:lstStyle/>
          <a:p>
            <a:pPr marR="3081" algn="r" defTabSz="554492">
              <a:spcBef>
                <a:spcPts val="412"/>
              </a:spcBef>
            </a:pPr>
            <a:r>
              <a:rPr sz="788" b="1" kern="0" spc="88">
                <a:solidFill>
                  <a:prstClr val="white"/>
                </a:solidFill>
                <a:latin typeface="Arial"/>
                <a:cs typeface="Arial"/>
              </a:rPr>
              <a:t>UPPER</a:t>
            </a:r>
            <a:r>
              <a:rPr sz="788" b="1" kern="0" spc="200">
                <a:solidFill>
                  <a:prstClr val="white"/>
                </a:solidFill>
                <a:latin typeface="Arial"/>
                <a:cs typeface="Arial"/>
              </a:rPr>
              <a:t> </a:t>
            </a:r>
            <a:r>
              <a:rPr sz="788" b="1" kern="0" spc="85">
                <a:solidFill>
                  <a:prstClr val="white"/>
                </a:solidFill>
                <a:latin typeface="Arial"/>
                <a:cs typeface="Arial"/>
              </a:rPr>
              <a:t>SELWYN</a:t>
            </a:r>
            <a:r>
              <a:rPr sz="788" b="1" kern="0" spc="200">
                <a:solidFill>
                  <a:prstClr val="white"/>
                </a:solidFill>
                <a:latin typeface="Arial"/>
                <a:cs typeface="Arial"/>
              </a:rPr>
              <a:t> </a:t>
            </a:r>
            <a:r>
              <a:rPr sz="788" b="1" kern="0" spc="73">
                <a:solidFill>
                  <a:prstClr val="white"/>
                </a:solidFill>
                <a:latin typeface="Arial"/>
                <a:cs typeface="Arial"/>
              </a:rPr>
              <a:t>HUTS </a:t>
            </a:r>
            <a:endParaRPr sz="788" kern="0">
              <a:solidFill>
                <a:prstClr val="white"/>
              </a:solidFill>
              <a:latin typeface="Arial"/>
              <a:cs typeface="Arial"/>
            </a:endParaRPr>
          </a:p>
          <a:p>
            <a:pPr marR="14632" algn="r" defTabSz="554492">
              <a:spcBef>
                <a:spcPts val="352"/>
              </a:spcBef>
              <a:tabLst>
                <a:tab pos="1121306" algn="l"/>
              </a:tabLst>
            </a:pPr>
            <a:r>
              <a:rPr sz="788" kern="0" spc="91">
                <a:solidFill>
                  <a:prstClr val="white"/>
                </a:solidFill>
                <a:latin typeface="Arial"/>
                <a:cs typeface="Arial"/>
              </a:rPr>
              <a:t>PUBLIC</a:t>
            </a:r>
            <a:r>
              <a:rPr sz="788" kern="0" spc="200">
                <a:solidFill>
                  <a:prstClr val="white"/>
                </a:solidFill>
                <a:latin typeface="Arial"/>
                <a:cs typeface="Arial"/>
              </a:rPr>
              <a:t> </a:t>
            </a:r>
            <a:r>
              <a:rPr sz="788" kern="0" spc="88">
                <a:solidFill>
                  <a:prstClr val="white"/>
                </a:solidFill>
                <a:latin typeface="Arial"/>
                <a:cs typeface="Arial"/>
              </a:rPr>
              <a:t>MEETING</a:t>
            </a:r>
            <a:r>
              <a:rPr sz="788" kern="0">
                <a:solidFill>
                  <a:prstClr val="white"/>
                </a:solidFill>
                <a:latin typeface="Arial"/>
                <a:cs typeface="Arial"/>
              </a:rPr>
              <a:t>	</a:t>
            </a:r>
            <a:r>
              <a:rPr sz="788" kern="0" spc="42">
                <a:solidFill>
                  <a:prstClr val="white"/>
                </a:solidFill>
                <a:latin typeface="Arial"/>
                <a:cs typeface="Arial"/>
              </a:rPr>
              <a:t>28</a:t>
            </a:r>
            <a:r>
              <a:rPr sz="788" kern="0" spc="176">
                <a:solidFill>
                  <a:prstClr val="white"/>
                </a:solidFill>
                <a:latin typeface="Arial"/>
                <a:cs typeface="Arial"/>
              </a:rPr>
              <a:t> </a:t>
            </a:r>
            <a:r>
              <a:rPr sz="788" kern="0" spc="76">
                <a:solidFill>
                  <a:prstClr val="white"/>
                </a:solidFill>
                <a:latin typeface="Arial"/>
                <a:cs typeface="Arial"/>
              </a:rPr>
              <a:t>FEB</a:t>
            </a:r>
            <a:r>
              <a:rPr sz="788" kern="0" spc="176">
                <a:solidFill>
                  <a:prstClr val="white"/>
                </a:solidFill>
                <a:latin typeface="Arial"/>
                <a:cs typeface="Arial"/>
              </a:rPr>
              <a:t> </a:t>
            </a:r>
            <a:r>
              <a:rPr sz="788" kern="0" spc="27">
                <a:solidFill>
                  <a:prstClr val="white"/>
                </a:solidFill>
                <a:latin typeface="Arial"/>
                <a:cs typeface="Arial"/>
              </a:rPr>
              <a:t>24</a:t>
            </a:r>
            <a:endParaRPr sz="788" kern="0">
              <a:solidFill>
                <a:prstClr val="white"/>
              </a:solidFill>
              <a:latin typeface="Arial"/>
              <a:cs typeface="Arial"/>
            </a:endParaRPr>
          </a:p>
        </p:txBody>
      </p:sp>
    </p:spTree>
    <p:extLst>
      <p:ext uri="{BB962C8B-B14F-4D97-AF65-F5344CB8AC3E}">
        <p14:creationId xmlns:p14="http://schemas.microsoft.com/office/powerpoint/2010/main" val="2165684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2" y="3175"/>
            <a:ext cx="12188064" cy="6854534"/>
          </a:xfrm>
          <a:custGeom>
            <a:avLst/>
            <a:gdLst/>
            <a:ahLst/>
            <a:cxnLst/>
            <a:rect l="l" t="t" r="r" b="b"/>
            <a:pathLst>
              <a:path w="20099020" h="11303635">
                <a:moveTo>
                  <a:pt x="20098853" y="0"/>
                </a:moveTo>
                <a:lnTo>
                  <a:pt x="0" y="0"/>
                </a:lnTo>
                <a:lnTo>
                  <a:pt x="0" y="11303320"/>
                </a:lnTo>
                <a:lnTo>
                  <a:pt x="20098853" y="11303320"/>
                </a:lnTo>
                <a:lnTo>
                  <a:pt x="20098853" y="0"/>
                </a:lnTo>
                <a:close/>
              </a:path>
            </a:pathLst>
          </a:custGeom>
          <a:solidFill>
            <a:srgbClr val="003959"/>
          </a:solidFill>
        </p:spPr>
        <p:txBody>
          <a:bodyPr wrap="square" lIns="0" tIns="0" rIns="0" bIns="0" rtlCol="0"/>
          <a:lstStyle/>
          <a:p>
            <a:pPr defTabSz="554492"/>
            <a:endParaRPr sz="1092" kern="0">
              <a:solidFill>
                <a:prstClr val="white"/>
              </a:solidFill>
            </a:endParaRPr>
          </a:p>
        </p:txBody>
      </p:sp>
      <p:sp>
        <p:nvSpPr>
          <p:cNvPr id="3" name="object 3"/>
          <p:cNvSpPr txBox="1">
            <a:spLocks noGrp="1"/>
          </p:cNvSpPr>
          <p:nvPr>
            <p:ph type="title"/>
          </p:nvPr>
        </p:nvSpPr>
        <p:spPr>
          <a:xfrm>
            <a:off x="2300439" y="2112130"/>
            <a:ext cx="7633135" cy="1223557"/>
          </a:xfrm>
          <a:prstGeom prst="rect">
            <a:avLst/>
          </a:prstGeom>
        </p:spPr>
        <p:txBody>
          <a:bodyPr vert="horz" wrap="square" lIns="0" tIns="338472" rIns="0" bIns="0" rtlCol="0">
            <a:spAutoFit/>
          </a:bodyPr>
          <a:lstStyle/>
          <a:p>
            <a:pPr marL="7701" algn="ctr">
              <a:spcBef>
                <a:spcPts val="2665"/>
              </a:spcBef>
            </a:pPr>
            <a:r>
              <a:rPr lang="en-NZ" spc="-12">
                <a:solidFill>
                  <a:schemeClr val="bg1"/>
                </a:solidFill>
              </a:rPr>
              <a:t>What Next?</a:t>
            </a:r>
            <a:endParaRPr spc="-12">
              <a:solidFill>
                <a:schemeClr val="bg1"/>
              </a:solidFill>
            </a:endParaRPr>
          </a:p>
        </p:txBody>
      </p:sp>
      <p:sp>
        <p:nvSpPr>
          <p:cNvPr id="4" name="object 2">
            <a:extLst>
              <a:ext uri="{FF2B5EF4-FFF2-40B4-BE49-F238E27FC236}">
                <a16:creationId xmlns:a16="http://schemas.microsoft.com/office/drawing/2014/main" id="{E44096F4-2035-133A-1B62-E4021EE925DC}"/>
              </a:ext>
            </a:extLst>
          </p:cNvPr>
          <p:cNvSpPr txBox="1"/>
          <p:nvPr/>
        </p:nvSpPr>
        <p:spPr>
          <a:xfrm>
            <a:off x="9937915" y="6220249"/>
            <a:ext cx="1720854" cy="346679"/>
          </a:xfrm>
          <a:prstGeom prst="rect">
            <a:avLst/>
          </a:prstGeom>
        </p:spPr>
        <p:txBody>
          <a:bodyPr vert="horz" wrap="square" lIns="0" tIns="52369" rIns="0" bIns="0" rtlCol="0">
            <a:spAutoFit/>
          </a:bodyPr>
          <a:lstStyle/>
          <a:p>
            <a:pPr marR="3081" algn="r" defTabSz="554492">
              <a:spcBef>
                <a:spcPts val="412"/>
              </a:spcBef>
            </a:pPr>
            <a:r>
              <a:rPr sz="788" b="1" kern="0" spc="88">
                <a:solidFill>
                  <a:prstClr val="white"/>
                </a:solidFill>
                <a:latin typeface="Arial"/>
                <a:cs typeface="Arial"/>
              </a:rPr>
              <a:t>UPPER</a:t>
            </a:r>
            <a:r>
              <a:rPr sz="788" b="1" kern="0" spc="200">
                <a:solidFill>
                  <a:prstClr val="white"/>
                </a:solidFill>
                <a:latin typeface="Arial"/>
                <a:cs typeface="Arial"/>
              </a:rPr>
              <a:t> </a:t>
            </a:r>
            <a:r>
              <a:rPr sz="788" b="1" kern="0" spc="85">
                <a:solidFill>
                  <a:prstClr val="white"/>
                </a:solidFill>
                <a:latin typeface="Arial"/>
                <a:cs typeface="Arial"/>
              </a:rPr>
              <a:t>SELWYN</a:t>
            </a:r>
            <a:r>
              <a:rPr sz="788" b="1" kern="0" spc="200">
                <a:solidFill>
                  <a:prstClr val="white"/>
                </a:solidFill>
                <a:latin typeface="Arial"/>
                <a:cs typeface="Arial"/>
              </a:rPr>
              <a:t> </a:t>
            </a:r>
            <a:r>
              <a:rPr sz="788" b="1" kern="0" spc="73">
                <a:solidFill>
                  <a:prstClr val="white"/>
                </a:solidFill>
                <a:latin typeface="Arial"/>
                <a:cs typeface="Arial"/>
              </a:rPr>
              <a:t>HUTS </a:t>
            </a:r>
            <a:endParaRPr sz="788" kern="0">
              <a:solidFill>
                <a:prstClr val="white"/>
              </a:solidFill>
              <a:latin typeface="Arial"/>
              <a:cs typeface="Arial"/>
            </a:endParaRPr>
          </a:p>
          <a:p>
            <a:pPr marR="14632" algn="r" defTabSz="554492">
              <a:spcBef>
                <a:spcPts val="352"/>
              </a:spcBef>
              <a:tabLst>
                <a:tab pos="1121306" algn="l"/>
              </a:tabLst>
            </a:pPr>
            <a:r>
              <a:rPr sz="788" kern="0" spc="91">
                <a:solidFill>
                  <a:prstClr val="white"/>
                </a:solidFill>
                <a:latin typeface="Arial"/>
                <a:cs typeface="Arial"/>
              </a:rPr>
              <a:t>PUBLIC</a:t>
            </a:r>
            <a:r>
              <a:rPr sz="788" kern="0" spc="200">
                <a:solidFill>
                  <a:prstClr val="white"/>
                </a:solidFill>
                <a:latin typeface="Arial"/>
                <a:cs typeface="Arial"/>
              </a:rPr>
              <a:t> </a:t>
            </a:r>
            <a:r>
              <a:rPr sz="788" kern="0" spc="88">
                <a:solidFill>
                  <a:prstClr val="white"/>
                </a:solidFill>
                <a:latin typeface="Arial"/>
                <a:cs typeface="Arial"/>
              </a:rPr>
              <a:t>MEETING</a:t>
            </a:r>
            <a:r>
              <a:rPr sz="788" kern="0">
                <a:solidFill>
                  <a:prstClr val="white"/>
                </a:solidFill>
                <a:latin typeface="Arial"/>
                <a:cs typeface="Arial"/>
              </a:rPr>
              <a:t>	</a:t>
            </a:r>
            <a:r>
              <a:rPr sz="788" kern="0" spc="42">
                <a:solidFill>
                  <a:prstClr val="white"/>
                </a:solidFill>
                <a:latin typeface="Arial"/>
                <a:cs typeface="Arial"/>
              </a:rPr>
              <a:t>28</a:t>
            </a:r>
            <a:r>
              <a:rPr sz="788" kern="0" spc="176">
                <a:solidFill>
                  <a:prstClr val="white"/>
                </a:solidFill>
                <a:latin typeface="Arial"/>
                <a:cs typeface="Arial"/>
              </a:rPr>
              <a:t> </a:t>
            </a:r>
            <a:r>
              <a:rPr sz="788" kern="0" spc="76">
                <a:solidFill>
                  <a:prstClr val="white"/>
                </a:solidFill>
                <a:latin typeface="Arial"/>
                <a:cs typeface="Arial"/>
              </a:rPr>
              <a:t>FEB</a:t>
            </a:r>
            <a:r>
              <a:rPr sz="788" kern="0" spc="176">
                <a:solidFill>
                  <a:prstClr val="white"/>
                </a:solidFill>
                <a:latin typeface="Arial"/>
                <a:cs typeface="Arial"/>
              </a:rPr>
              <a:t> </a:t>
            </a:r>
            <a:r>
              <a:rPr sz="788" kern="0" spc="27">
                <a:solidFill>
                  <a:prstClr val="white"/>
                </a:solidFill>
                <a:latin typeface="Arial"/>
                <a:cs typeface="Arial"/>
              </a:rPr>
              <a:t>24</a:t>
            </a:r>
            <a:endParaRPr sz="788" kern="0">
              <a:solidFill>
                <a:prstClr val="white"/>
              </a:solidFill>
              <a:latin typeface="Arial"/>
              <a:cs typeface="Arial"/>
            </a:endParaRPr>
          </a:p>
        </p:txBody>
      </p:sp>
    </p:spTree>
    <p:extLst>
      <p:ext uri="{BB962C8B-B14F-4D97-AF65-F5344CB8AC3E}">
        <p14:creationId xmlns:p14="http://schemas.microsoft.com/office/powerpoint/2010/main" val="3604142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937915" y="6220249"/>
            <a:ext cx="1720854" cy="346679"/>
          </a:xfrm>
          <a:prstGeom prst="rect">
            <a:avLst/>
          </a:prstGeom>
        </p:spPr>
        <p:txBody>
          <a:bodyPr vert="horz" wrap="square" lIns="0" tIns="52369" rIns="0" bIns="0" rtlCol="0">
            <a:spAutoFit/>
          </a:bodyPr>
          <a:lstStyle/>
          <a:p>
            <a:pPr marR="3081" algn="r" defTabSz="554492">
              <a:spcBef>
                <a:spcPts val="412"/>
              </a:spcBef>
            </a:pPr>
            <a:r>
              <a:rPr sz="788" b="1" kern="0" spc="88">
                <a:solidFill>
                  <a:sysClr val="windowText" lastClr="000000"/>
                </a:solidFill>
                <a:latin typeface="Arial"/>
                <a:cs typeface="Arial"/>
              </a:rPr>
              <a:t>UPPER</a:t>
            </a:r>
            <a:r>
              <a:rPr sz="788" b="1" kern="0" spc="200">
                <a:solidFill>
                  <a:sysClr val="windowText" lastClr="000000"/>
                </a:solidFill>
                <a:latin typeface="Arial"/>
                <a:cs typeface="Arial"/>
              </a:rPr>
              <a:t> </a:t>
            </a:r>
            <a:r>
              <a:rPr sz="788" b="1" kern="0" spc="85">
                <a:solidFill>
                  <a:sysClr val="windowText" lastClr="000000"/>
                </a:solidFill>
                <a:latin typeface="Arial"/>
                <a:cs typeface="Arial"/>
              </a:rPr>
              <a:t>SELWYN</a:t>
            </a:r>
            <a:r>
              <a:rPr sz="788" b="1" kern="0" spc="200">
                <a:solidFill>
                  <a:sysClr val="windowText" lastClr="000000"/>
                </a:solidFill>
                <a:latin typeface="Arial"/>
                <a:cs typeface="Arial"/>
              </a:rPr>
              <a:t> </a:t>
            </a:r>
            <a:r>
              <a:rPr sz="788" b="1" kern="0" spc="73">
                <a:solidFill>
                  <a:sysClr val="windowText" lastClr="000000"/>
                </a:solidFill>
                <a:latin typeface="Arial"/>
                <a:cs typeface="Arial"/>
              </a:rPr>
              <a:t>HUTS </a:t>
            </a:r>
            <a:endParaRPr sz="788" kern="0">
              <a:solidFill>
                <a:sysClr val="windowText" lastClr="000000"/>
              </a:solidFill>
              <a:latin typeface="Arial"/>
              <a:cs typeface="Arial"/>
            </a:endParaRPr>
          </a:p>
          <a:p>
            <a:pPr marR="14632" algn="r" defTabSz="554492">
              <a:spcBef>
                <a:spcPts val="352"/>
              </a:spcBef>
              <a:tabLst>
                <a:tab pos="1121306" algn="l"/>
              </a:tabLst>
            </a:pPr>
            <a:r>
              <a:rPr sz="788" kern="0" spc="91">
                <a:solidFill>
                  <a:sysClr val="windowText" lastClr="000000"/>
                </a:solidFill>
                <a:latin typeface="Arial"/>
                <a:cs typeface="Arial"/>
              </a:rPr>
              <a:t>PUBLIC</a:t>
            </a:r>
            <a:r>
              <a:rPr sz="788" kern="0" spc="200">
                <a:solidFill>
                  <a:sysClr val="windowText" lastClr="000000"/>
                </a:solidFill>
                <a:latin typeface="Arial"/>
                <a:cs typeface="Arial"/>
              </a:rPr>
              <a:t> </a:t>
            </a:r>
            <a:r>
              <a:rPr sz="788" kern="0" spc="88">
                <a:solidFill>
                  <a:sysClr val="windowText" lastClr="000000"/>
                </a:solidFill>
                <a:latin typeface="Arial"/>
                <a:cs typeface="Arial"/>
              </a:rPr>
              <a:t>MEETING</a:t>
            </a:r>
            <a:r>
              <a:rPr sz="788" kern="0">
                <a:solidFill>
                  <a:sysClr val="windowText" lastClr="000000"/>
                </a:solidFill>
                <a:latin typeface="Arial"/>
                <a:cs typeface="Arial"/>
              </a:rPr>
              <a:t>	</a:t>
            </a:r>
            <a:r>
              <a:rPr sz="788" kern="0" spc="42">
                <a:solidFill>
                  <a:sysClr val="windowText" lastClr="000000"/>
                </a:solidFill>
                <a:latin typeface="Arial"/>
                <a:cs typeface="Arial"/>
              </a:rPr>
              <a:t>28</a:t>
            </a:r>
            <a:r>
              <a:rPr sz="788" kern="0" spc="176">
                <a:solidFill>
                  <a:sysClr val="windowText" lastClr="000000"/>
                </a:solidFill>
                <a:latin typeface="Arial"/>
                <a:cs typeface="Arial"/>
              </a:rPr>
              <a:t> </a:t>
            </a:r>
            <a:r>
              <a:rPr sz="788" kern="0" spc="76">
                <a:solidFill>
                  <a:sysClr val="windowText" lastClr="000000"/>
                </a:solidFill>
                <a:latin typeface="Arial"/>
                <a:cs typeface="Arial"/>
              </a:rPr>
              <a:t>FEB</a:t>
            </a:r>
            <a:r>
              <a:rPr sz="788" kern="0" spc="176">
                <a:solidFill>
                  <a:sysClr val="windowText" lastClr="000000"/>
                </a:solidFill>
                <a:latin typeface="Arial"/>
                <a:cs typeface="Arial"/>
              </a:rPr>
              <a:t> </a:t>
            </a:r>
            <a:r>
              <a:rPr sz="788" kern="0" spc="27">
                <a:solidFill>
                  <a:sysClr val="windowText" lastClr="000000"/>
                </a:solidFill>
                <a:latin typeface="Arial"/>
                <a:cs typeface="Arial"/>
              </a:rPr>
              <a:t>24</a:t>
            </a:r>
            <a:endParaRPr sz="788" kern="0">
              <a:solidFill>
                <a:sysClr val="windowText" lastClr="000000"/>
              </a:solidFill>
              <a:latin typeface="Arial"/>
              <a:cs typeface="Arial"/>
            </a:endParaRPr>
          </a:p>
        </p:txBody>
      </p:sp>
      <p:sp>
        <p:nvSpPr>
          <p:cNvPr id="3" name="object 3"/>
          <p:cNvSpPr txBox="1">
            <a:spLocks noGrp="1"/>
          </p:cNvSpPr>
          <p:nvPr>
            <p:ph type="title"/>
          </p:nvPr>
        </p:nvSpPr>
        <p:spPr>
          <a:xfrm>
            <a:off x="754673" y="657520"/>
            <a:ext cx="10285556" cy="893491"/>
          </a:xfrm>
          <a:prstGeom prst="rect">
            <a:avLst/>
          </a:prstGeom>
        </p:spPr>
        <p:txBody>
          <a:bodyPr vert="horz" wrap="square" lIns="0" tIns="148250" rIns="0" bIns="0" rtlCol="0">
            <a:spAutoFit/>
          </a:bodyPr>
          <a:lstStyle/>
          <a:p>
            <a:pPr marL="7701" marR="3081">
              <a:lnSpc>
                <a:spcPts val="5791"/>
              </a:lnSpc>
              <a:spcBef>
                <a:spcPts val="1167"/>
              </a:spcBef>
            </a:pPr>
            <a:r>
              <a:t>What</a:t>
            </a:r>
            <a:r>
              <a:rPr spc="-6"/>
              <a:t> we’re </a:t>
            </a:r>
            <a:r>
              <a:t>going</a:t>
            </a:r>
            <a:r>
              <a:rPr spc="-9"/>
              <a:t> </a:t>
            </a:r>
            <a:r>
              <a:t>to</a:t>
            </a:r>
            <a:r>
              <a:rPr spc="3"/>
              <a:t> </a:t>
            </a:r>
            <a:r>
              <a:rPr spc="-6"/>
              <a:t>cover</a:t>
            </a:r>
          </a:p>
        </p:txBody>
      </p:sp>
      <p:sp>
        <p:nvSpPr>
          <p:cNvPr id="4" name="object 4"/>
          <p:cNvSpPr txBox="1"/>
          <p:nvPr/>
        </p:nvSpPr>
        <p:spPr>
          <a:xfrm>
            <a:off x="2100173" y="2267323"/>
            <a:ext cx="6184587" cy="2924570"/>
          </a:xfrm>
          <a:prstGeom prst="rect">
            <a:avLst/>
          </a:prstGeom>
        </p:spPr>
        <p:txBody>
          <a:bodyPr vert="horz" wrap="square" lIns="0" tIns="221412" rIns="0" bIns="0" rtlCol="0" anchor="t">
            <a:spAutoFit/>
          </a:bodyPr>
          <a:lstStyle/>
          <a:p>
            <a:pPr marL="464185" indent="-456565" defTabSz="554492">
              <a:spcBef>
                <a:spcPts val="1743"/>
              </a:spcBef>
              <a:buFontTx/>
              <a:buChar char="•"/>
              <a:tabLst>
                <a:tab pos="464772" algn="l"/>
              </a:tabLst>
            </a:pPr>
            <a:r>
              <a:rPr lang="en-NZ" sz="2350" kern="0">
                <a:solidFill>
                  <a:sysClr val="windowText" lastClr="000000"/>
                </a:solidFill>
                <a:latin typeface="Arial"/>
                <a:cs typeface="Arial"/>
              </a:rPr>
              <a:t>Current situation</a:t>
            </a:r>
            <a:endParaRPr lang="en-NZ" sz="2350" kern="0" spc="-6">
              <a:solidFill>
                <a:sysClr val="windowText" lastClr="000000"/>
              </a:solidFill>
              <a:latin typeface="Arial"/>
              <a:cs typeface="Arial"/>
            </a:endParaRPr>
          </a:p>
          <a:p>
            <a:pPr marL="464185" indent="-456565" defTabSz="554492">
              <a:spcBef>
                <a:spcPts val="1743"/>
              </a:spcBef>
              <a:buFontTx/>
              <a:buChar char="•"/>
              <a:tabLst>
                <a:tab pos="464772" algn="l"/>
              </a:tabLst>
            </a:pPr>
            <a:r>
              <a:rPr lang="en-NZ" sz="2350" kern="0" spc="-6">
                <a:solidFill>
                  <a:sysClr val="windowText" lastClr="000000"/>
                </a:solidFill>
                <a:latin typeface="Arial"/>
                <a:cs typeface="Arial"/>
              </a:rPr>
              <a:t>Wastewater update</a:t>
            </a:r>
          </a:p>
          <a:p>
            <a:pPr marL="464185" indent="-456565" defTabSz="554492">
              <a:spcBef>
                <a:spcPts val="1686"/>
              </a:spcBef>
              <a:buFontTx/>
              <a:buChar char="•"/>
              <a:tabLst>
                <a:tab pos="464772" algn="l"/>
              </a:tabLst>
            </a:pPr>
            <a:r>
              <a:rPr lang="en-NZ" sz="2350" kern="0">
                <a:solidFill>
                  <a:sysClr val="windowText" lastClr="000000"/>
                </a:solidFill>
                <a:latin typeface="Arial"/>
                <a:cs typeface="Arial"/>
              </a:rPr>
              <a:t>Options for</a:t>
            </a:r>
            <a:r>
              <a:rPr lang="en-NZ" sz="2350" kern="0" spc="-9">
                <a:solidFill>
                  <a:sysClr val="windowText" lastClr="000000"/>
                </a:solidFill>
                <a:latin typeface="Arial"/>
                <a:cs typeface="Arial"/>
              </a:rPr>
              <a:t> </a:t>
            </a:r>
            <a:r>
              <a:rPr lang="en-NZ" sz="2350" kern="0">
                <a:solidFill>
                  <a:sysClr val="windowText" lastClr="000000"/>
                </a:solidFill>
                <a:latin typeface="Arial"/>
                <a:cs typeface="Arial"/>
              </a:rPr>
              <a:t>the</a:t>
            </a:r>
            <a:r>
              <a:rPr lang="en-NZ" sz="2350" kern="0" spc="-9">
                <a:solidFill>
                  <a:sysClr val="windowText" lastClr="000000"/>
                </a:solidFill>
                <a:latin typeface="Arial"/>
                <a:cs typeface="Arial"/>
              </a:rPr>
              <a:t> </a:t>
            </a:r>
            <a:r>
              <a:rPr lang="en-NZ" sz="2350" kern="0">
                <a:solidFill>
                  <a:sysClr val="windowText" lastClr="000000"/>
                </a:solidFill>
                <a:latin typeface="Arial"/>
                <a:cs typeface="Arial"/>
              </a:rPr>
              <a:t>new</a:t>
            </a:r>
            <a:r>
              <a:rPr lang="en-NZ" sz="2350" kern="0" spc="-9">
                <a:solidFill>
                  <a:sysClr val="windowText" lastClr="000000"/>
                </a:solidFill>
                <a:latin typeface="Arial"/>
                <a:cs typeface="Arial"/>
              </a:rPr>
              <a:t> </a:t>
            </a:r>
            <a:r>
              <a:rPr lang="en-NZ" sz="2350" kern="0">
                <a:solidFill>
                  <a:sysClr val="windowText" lastClr="000000"/>
                </a:solidFill>
                <a:latin typeface="Arial"/>
                <a:cs typeface="Arial"/>
              </a:rPr>
              <a:t>deed</a:t>
            </a:r>
            <a:r>
              <a:rPr lang="en-NZ" sz="2350" kern="0" spc="-9">
                <a:solidFill>
                  <a:sysClr val="windowText" lastClr="000000"/>
                </a:solidFill>
                <a:latin typeface="Arial"/>
                <a:cs typeface="Arial"/>
              </a:rPr>
              <a:t> </a:t>
            </a:r>
            <a:r>
              <a:rPr lang="en-NZ" sz="2350" kern="0">
                <a:solidFill>
                  <a:sysClr val="windowText" lastClr="000000"/>
                </a:solidFill>
                <a:latin typeface="Arial"/>
                <a:cs typeface="Arial"/>
              </a:rPr>
              <a:t>of</a:t>
            </a:r>
            <a:r>
              <a:rPr lang="en-NZ" sz="2350" kern="0" spc="-6">
                <a:solidFill>
                  <a:sysClr val="windowText" lastClr="000000"/>
                </a:solidFill>
                <a:latin typeface="Arial"/>
                <a:cs typeface="Arial"/>
              </a:rPr>
              <a:t> licence</a:t>
            </a:r>
            <a:endParaRPr lang="en-NZ" sz="2350" kern="0">
              <a:solidFill>
                <a:sysClr val="windowText" lastClr="000000"/>
              </a:solidFill>
              <a:latin typeface="Arial"/>
              <a:cs typeface="Arial"/>
            </a:endParaRPr>
          </a:p>
          <a:p>
            <a:pPr marL="464185" indent="-456565" defTabSz="554492">
              <a:spcBef>
                <a:spcPts val="1686"/>
              </a:spcBef>
              <a:buFontTx/>
              <a:buChar char="•"/>
              <a:tabLst>
                <a:tab pos="464772" algn="l"/>
              </a:tabLst>
            </a:pPr>
            <a:r>
              <a:rPr lang="en-NZ" sz="2350" kern="0" spc="-6">
                <a:solidFill>
                  <a:sysClr val="windowText" lastClr="000000"/>
                </a:solidFill>
                <a:latin typeface="Arial"/>
                <a:cs typeface="Arial"/>
              </a:rPr>
              <a:t>How to voice concerns or ask questions</a:t>
            </a:r>
          </a:p>
          <a:p>
            <a:pPr marL="464185" indent="-456565" defTabSz="554492">
              <a:spcBef>
                <a:spcPts val="1686"/>
              </a:spcBef>
              <a:buFontTx/>
              <a:buChar char="•"/>
              <a:tabLst>
                <a:tab pos="464772" algn="l"/>
              </a:tabLst>
            </a:pPr>
            <a:r>
              <a:rPr lang="en-NZ" sz="2350" kern="0">
                <a:solidFill>
                  <a:sysClr val="windowText" lastClr="000000"/>
                </a:solidFill>
                <a:latin typeface="Arial"/>
                <a:cs typeface="Arial"/>
              </a:rPr>
              <a:t>How</a:t>
            </a:r>
            <a:r>
              <a:rPr lang="en-NZ" sz="2350" kern="0" spc="-6">
                <a:solidFill>
                  <a:sysClr val="windowText" lastClr="000000"/>
                </a:solidFill>
                <a:latin typeface="Arial"/>
                <a:cs typeface="Arial"/>
              </a:rPr>
              <a:t> </a:t>
            </a:r>
            <a:r>
              <a:rPr lang="en-NZ" sz="2350" kern="0">
                <a:solidFill>
                  <a:sysClr val="windowText" lastClr="000000"/>
                </a:solidFill>
                <a:latin typeface="Arial"/>
                <a:cs typeface="Arial"/>
              </a:rPr>
              <a:t>we</a:t>
            </a:r>
            <a:r>
              <a:rPr lang="en-NZ" sz="2350" kern="0" spc="-3">
                <a:solidFill>
                  <a:sysClr val="windowText" lastClr="000000"/>
                </a:solidFill>
                <a:latin typeface="Arial"/>
                <a:cs typeface="Arial"/>
              </a:rPr>
              <a:t> </a:t>
            </a:r>
            <a:r>
              <a:rPr lang="en-NZ" sz="2350" kern="0">
                <a:solidFill>
                  <a:sysClr val="windowText" lastClr="000000"/>
                </a:solidFill>
                <a:latin typeface="Arial"/>
                <a:cs typeface="Arial"/>
              </a:rPr>
              <a:t>can</a:t>
            </a:r>
            <a:r>
              <a:rPr lang="en-NZ" sz="2350" kern="0" spc="-3">
                <a:solidFill>
                  <a:sysClr val="windowText" lastClr="000000"/>
                </a:solidFill>
                <a:latin typeface="Arial"/>
                <a:cs typeface="Arial"/>
              </a:rPr>
              <a:t> </a:t>
            </a:r>
            <a:r>
              <a:rPr lang="en-NZ" sz="2350" kern="0">
                <a:solidFill>
                  <a:sysClr val="windowText" lastClr="000000"/>
                </a:solidFill>
                <a:latin typeface="Arial"/>
                <a:cs typeface="Arial"/>
              </a:rPr>
              <a:t>work</a:t>
            </a:r>
            <a:r>
              <a:rPr lang="en-NZ" sz="2350" kern="0" spc="-3">
                <a:solidFill>
                  <a:sysClr val="windowText" lastClr="000000"/>
                </a:solidFill>
                <a:latin typeface="Arial"/>
                <a:cs typeface="Arial"/>
              </a:rPr>
              <a:t> </a:t>
            </a:r>
            <a:r>
              <a:rPr lang="en-NZ" sz="2350" kern="0" spc="-6">
                <a:solidFill>
                  <a:sysClr val="windowText" lastClr="000000"/>
                </a:solidFill>
                <a:latin typeface="Arial"/>
                <a:cs typeface="Arial"/>
              </a:rPr>
              <a:t>together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8661" y="5490722"/>
            <a:ext cx="902206" cy="396682"/>
          </a:xfrm>
          <a:prstGeom prst="rect">
            <a:avLst/>
          </a:prstGeom>
        </p:spPr>
        <p:txBody>
          <a:bodyPr vert="horz" wrap="square" lIns="0" tIns="9242" rIns="0" bIns="0" rtlCol="0">
            <a:spAutoFit/>
          </a:bodyPr>
          <a:lstStyle/>
          <a:p>
            <a:pPr marL="7701" defTabSz="554492">
              <a:spcBef>
                <a:spcPts val="73"/>
              </a:spcBef>
            </a:pPr>
            <a:r>
              <a:rPr sz="2517" b="1" kern="0">
                <a:solidFill>
                  <a:sysClr val="windowText" lastClr="000000"/>
                </a:solidFill>
                <a:latin typeface="Arial"/>
                <a:cs typeface="Arial"/>
              </a:rPr>
              <a:t>F</a:t>
            </a:r>
            <a:r>
              <a:rPr sz="2517" b="1" kern="0" spc="261">
                <a:solidFill>
                  <a:sysClr val="windowText" lastClr="000000"/>
                </a:solidFill>
                <a:latin typeface="Arial"/>
                <a:cs typeface="Arial"/>
              </a:rPr>
              <a:t> </a:t>
            </a:r>
            <a:r>
              <a:rPr sz="2517" b="1" kern="0">
                <a:solidFill>
                  <a:sysClr val="windowText" lastClr="000000"/>
                </a:solidFill>
                <a:latin typeface="Arial"/>
                <a:cs typeface="Arial"/>
              </a:rPr>
              <a:t>E</a:t>
            </a:r>
            <a:r>
              <a:rPr sz="2517" b="1" kern="0" spc="261">
                <a:solidFill>
                  <a:sysClr val="windowText" lastClr="000000"/>
                </a:solidFill>
                <a:latin typeface="Arial"/>
                <a:cs typeface="Arial"/>
              </a:rPr>
              <a:t> </a:t>
            </a:r>
            <a:r>
              <a:rPr sz="2517" b="1" kern="0" spc="-30">
                <a:solidFill>
                  <a:sysClr val="windowText" lastClr="000000"/>
                </a:solidFill>
                <a:latin typeface="Arial"/>
                <a:cs typeface="Arial"/>
              </a:rPr>
              <a:t>B</a:t>
            </a:r>
            <a:endParaRPr sz="2517" kern="0">
              <a:solidFill>
                <a:sysClr val="windowText" lastClr="000000"/>
              </a:solidFill>
              <a:latin typeface="Arial"/>
              <a:cs typeface="Arial"/>
            </a:endParaRPr>
          </a:p>
        </p:txBody>
      </p:sp>
      <p:sp>
        <p:nvSpPr>
          <p:cNvPr id="3" name="object 3"/>
          <p:cNvSpPr txBox="1"/>
          <p:nvPr/>
        </p:nvSpPr>
        <p:spPr>
          <a:xfrm>
            <a:off x="3332400" y="5490722"/>
            <a:ext cx="991156" cy="396682"/>
          </a:xfrm>
          <a:prstGeom prst="rect">
            <a:avLst/>
          </a:prstGeom>
        </p:spPr>
        <p:txBody>
          <a:bodyPr vert="horz" wrap="square" lIns="0" tIns="9242" rIns="0" bIns="0" rtlCol="0">
            <a:spAutoFit/>
          </a:bodyPr>
          <a:lstStyle/>
          <a:p>
            <a:pPr marL="7701" defTabSz="554492">
              <a:spcBef>
                <a:spcPts val="73"/>
              </a:spcBef>
            </a:pPr>
            <a:r>
              <a:rPr sz="2517" b="1" kern="0">
                <a:solidFill>
                  <a:sysClr val="windowText" lastClr="000000"/>
                </a:solidFill>
                <a:latin typeface="Arial"/>
                <a:cs typeface="Arial"/>
              </a:rPr>
              <a:t>M</a:t>
            </a:r>
            <a:r>
              <a:rPr sz="2517" b="1" kern="0" spc="261">
                <a:solidFill>
                  <a:sysClr val="windowText" lastClr="000000"/>
                </a:solidFill>
                <a:latin typeface="Arial"/>
                <a:cs typeface="Arial"/>
              </a:rPr>
              <a:t> </a:t>
            </a:r>
            <a:r>
              <a:rPr sz="2517" b="1" kern="0">
                <a:solidFill>
                  <a:sysClr val="windowText" lastClr="000000"/>
                </a:solidFill>
                <a:latin typeface="Arial"/>
                <a:cs typeface="Arial"/>
              </a:rPr>
              <a:t>A</a:t>
            </a:r>
            <a:r>
              <a:rPr sz="2517" b="1" kern="0" spc="261">
                <a:solidFill>
                  <a:sysClr val="windowText" lastClr="000000"/>
                </a:solidFill>
                <a:latin typeface="Arial"/>
                <a:cs typeface="Arial"/>
              </a:rPr>
              <a:t> </a:t>
            </a:r>
            <a:r>
              <a:rPr sz="2517" b="1" kern="0" spc="-30">
                <a:solidFill>
                  <a:sysClr val="windowText" lastClr="000000"/>
                </a:solidFill>
                <a:latin typeface="Arial"/>
                <a:cs typeface="Arial"/>
              </a:rPr>
              <a:t>R</a:t>
            </a:r>
            <a:endParaRPr sz="2517" kern="0">
              <a:solidFill>
                <a:sysClr val="windowText" lastClr="000000"/>
              </a:solidFill>
              <a:latin typeface="Arial"/>
              <a:cs typeface="Arial"/>
            </a:endParaRPr>
          </a:p>
        </p:txBody>
      </p:sp>
      <p:sp>
        <p:nvSpPr>
          <p:cNvPr id="4" name="object 4"/>
          <p:cNvSpPr txBox="1"/>
          <p:nvPr/>
        </p:nvSpPr>
        <p:spPr>
          <a:xfrm>
            <a:off x="5474476" y="5490722"/>
            <a:ext cx="937632" cy="396682"/>
          </a:xfrm>
          <a:prstGeom prst="rect">
            <a:avLst/>
          </a:prstGeom>
        </p:spPr>
        <p:txBody>
          <a:bodyPr vert="horz" wrap="square" lIns="0" tIns="9242" rIns="0" bIns="0" rtlCol="0">
            <a:spAutoFit/>
          </a:bodyPr>
          <a:lstStyle/>
          <a:p>
            <a:pPr marL="7701" defTabSz="554492">
              <a:spcBef>
                <a:spcPts val="73"/>
              </a:spcBef>
            </a:pPr>
            <a:r>
              <a:rPr sz="2517" b="1" kern="0">
                <a:solidFill>
                  <a:sysClr val="windowText" lastClr="000000"/>
                </a:solidFill>
                <a:latin typeface="Arial"/>
                <a:cs typeface="Arial"/>
              </a:rPr>
              <a:t>A</a:t>
            </a:r>
            <a:r>
              <a:rPr sz="2517" b="1" kern="0" spc="261">
                <a:solidFill>
                  <a:sysClr val="windowText" lastClr="000000"/>
                </a:solidFill>
                <a:latin typeface="Arial"/>
                <a:cs typeface="Arial"/>
              </a:rPr>
              <a:t> </a:t>
            </a:r>
            <a:r>
              <a:rPr sz="2517" b="1" kern="0">
                <a:solidFill>
                  <a:sysClr val="windowText" lastClr="000000"/>
                </a:solidFill>
                <a:latin typeface="Arial"/>
                <a:cs typeface="Arial"/>
              </a:rPr>
              <a:t>P</a:t>
            </a:r>
            <a:r>
              <a:rPr sz="2517" b="1" kern="0" spc="261">
                <a:solidFill>
                  <a:sysClr val="windowText" lastClr="000000"/>
                </a:solidFill>
                <a:latin typeface="Arial"/>
                <a:cs typeface="Arial"/>
              </a:rPr>
              <a:t> </a:t>
            </a:r>
            <a:r>
              <a:rPr sz="2517" b="1" kern="0" spc="-30">
                <a:solidFill>
                  <a:sysClr val="windowText" lastClr="000000"/>
                </a:solidFill>
                <a:latin typeface="Arial"/>
                <a:cs typeface="Arial"/>
              </a:rPr>
              <a:t>R</a:t>
            </a:r>
            <a:endParaRPr sz="2517" kern="0">
              <a:solidFill>
                <a:sysClr val="windowText" lastClr="000000"/>
              </a:solidFill>
              <a:latin typeface="Arial"/>
              <a:cs typeface="Arial"/>
            </a:endParaRPr>
          </a:p>
        </p:txBody>
      </p:sp>
      <p:sp>
        <p:nvSpPr>
          <p:cNvPr id="5" name="object 5"/>
          <p:cNvSpPr txBox="1"/>
          <p:nvPr/>
        </p:nvSpPr>
        <p:spPr>
          <a:xfrm>
            <a:off x="7363863" y="5490722"/>
            <a:ext cx="943793" cy="396682"/>
          </a:xfrm>
          <a:prstGeom prst="rect">
            <a:avLst/>
          </a:prstGeom>
        </p:spPr>
        <p:txBody>
          <a:bodyPr vert="horz" wrap="square" lIns="0" tIns="9242" rIns="0" bIns="0" rtlCol="0">
            <a:spAutoFit/>
          </a:bodyPr>
          <a:lstStyle/>
          <a:p>
            <a:pPr marL="7701" defTabSz="554492">
              <a:spcBef>
                <a:spcPts val="73"/>
              </a:spcBef>
            </a:pPr>
            <a:r>
              <a:rPr sz="2517" b="1" kern="0">
                <a:solidFill>
                  <a:sysClr val="windowText" lastClr="000000"/>
                </a:solidFill>
                <a:latin typeface="Arial"/>
                <a:cs typeface="Arial"/>
              </a:rPr>
              <a:t>M</a:t>
            </a:r>
            <a:r>
              <a:rPr sz="2517" b="1" kern="0" spc="261">
                <a:solidFill>
                  <a:sysClr val="windowText" lastClr="000000"/>
                </a:solidFill>
                <a:latin typeface="Arial"/>
                <a:cs typeface="Arial"/>
              </a:rPr>
              <a:t> </a:t>
            </a:r>
            <a:r>
              <a:rPr sz="2517" b="1" kern="0">
                <a:solidFill>
                  <a:sysClr val="windowText" lastClr="000000"/>
                </a:solidFill>
                <a:latin typeface="Arial"/>
                <a:cs typeface="Arial"/>
              </a:rPr>
              <a:t>A</a:t>
            </a:r>
            <a:r>
              <a:rPr sz="2517" b="1" kern="0" spc="27">
                <a:solidFill>
                  <a:sysClr val="windowText" lastClr="000000"/>
                </a:solidFill>
                <a:latin typeface="Arial"/>
                <a:cs typeface="Arial"/>
              </a:rPr>
              <a:t> </a:t>
            </a:r>
            <a:r>
              <a:rPr sz="2517" b="1" kern="0" spc="-30">
                <a:solidFill>
                  <a:sysClr val="windowText" lastClr="000000"/>
                </a:solidFill>
                <a:latin typeface="Arial"/>
                <a:cs typeface="Arial"/>
              </a:rPr>
              <a:t>Y</a:t>
            </a:r>
            <a:endParaRPr sz="2517" kern="0">
              <a:solidFill>
                <a:sysClr val="windowText" lastClr="000000"/>
              </a:solidFill>
              <a:latin typeface="Arial"/>
              <a:cs typeface="Arial"/>
            </a:endParaRPr>
          </a:p>
        </p:txBody>
      </p:sp>
      <p:sp>
        <p:nvSpPr>
          <p:cNvPr id="6" name="object 6"/>
          <p:cNvSpPr txBox="1"/>
          <p:nvPr/>
        </p:nvSpPr>
        <p:spPr>
          <a:xfrm>
            <a:off x="9253667" y="5490722"/>
            <a:ext cx="902206" cy="396682"/>
          </a:xfrm>
          <a:prstGeom prst="rect">
            <a:avLst/>
          </a:prstGeom>
        </p:spPr>
        <p:txBody>
          <a:bodyPr vert="horz" wrap="square" lIns="0" tIns="9242" rIns="0" bIns="0" rtlCol="0">
            <a:spAutoFit/>
          </a:bodyPr>
          <a:lstStyle/>
          <a:p>
            <a:pPr marL="7701" defTabSz="554492">
              <a:spcBef>
                <a:spcPts val="73"/>
              </a:spcBef>
            </a:pPr>
            <a:r>
              <a:rPr sz="2517" b="1" kern="0">
                <a:solidFill>
                  <a:sysClr val="windowText" lastClr="000000"/>
                </a:solidFill>
                <a:latin typeface="Arial"/>
                <a:cs typeface="Arial"/>
              </a:rPr>
              <a:t>J</a:t>
            </a:r>
            <a:r>
              <a:rPr sz="2517" b="1" kern="0" spc="261">
                <a:solidFill>
                  <a:sysClr val="windowText" lastClr="000000"/>
                </a:solidFill>
                <a:latin typeface="Arial"/>
                <a:cs typeface="Arial"/>
              </a:rPr>
              <a:t> </a:t>
            </a:r>
            <a:r>
              <a:rPr sz="2517" b="1" kern="0">
                <a:solidFill>
                  <a:sysClr val="windowText" lastClr="000000"/>
                </a:solidFill>
                <a:latin typeface="Arial"/>
                <a:cs typeface="Arial"/>
              </a:rPr>
              <a:t>U</a:t>
            </a:r>
            <a:r>
              <a:rPr sz="2517" b="1" kern="0" spc="261">
                <a:solidFill>
                  <a:sysClr val="windowText" lastClr="000000"/>
                </a:solidFill>
                <a:latin typeface="Arial"/>
                <a:cs typeface="Arial"/>
              </a:rPr>
              <a:t> </a:t>
            </a:r>
            <a:r>
              <a:rPr sz="2517" b="1" kern="0" spc="-30">
                <a:solidFill>
                  <a:sysClr val="windowText" lastClr="000000"/>
                </a:solidFill>
                <a:latin typeface="Arial"/>
                <a:cs typeface="Arial"/>
              </a:rPr>
              <a:t>N</a:t>
            </a:r>
            <a:endParaRPr sz="2517" kern="0">
              <a:solidFill>
                <a:sysClr val="windowText" lastClr="000000"/>
              </a:solidFill>
              <a:latin typeface="Arial"/>
              <a:cs typeface="Arial"/>
            </a:endParaRPr>
          </a:p>
        </p:txBody>
      </p:sp>
      <p:sp>
        <p:nvSpPr>
          <p:cNvPr id="8" name="object 8"/>
          <p:cNvSpPr/>
          <p:nvPr/>
        </p:nvSpPr>
        <p:spPr>
          <a:xfrm>
            <a:off x="2103966" y="4007511"/>
            <a:ext cx="8123322" cy="1275718"/>
          </a:xfrm>
          <a:custGeom>
            <a:avLst/>
            <a:gdLst/>
            <a:ahLst/>
            <a:cxnLst/>
            <a:rect l="l" t="t" r="r" b="b"/>
            <a:pathLst>
              <a:path w="13395960" h="2103754">
                <a:moveTo>
                  <a:pt x="125641" y="0"/>
                </a:moveTo>
                <a:lnTo>
                  <a:pt x="0" y="0"/>
                </a:lnTo>
                <a:lnTo>
                  <a:pt x="0" y="2103755"/>
                </a:lnTo>
                <a:lnTo>
                  <a:pt x="125641" y="2103755"/>
                </a:lnTo>
                <a:lnTo>
                  <a:pt x="125641" y="0"/>
                </a:lnTo>
                <a:close/>
              </a:path>
              <a:path w="13395960" h="2103754">
                <a:moveTo>
                  <a:pt x="2230920" y="0"/>
                </a:moveTo>
                <a:lnTo>
                  <a:pt x="2105279" y="0"/>
                </a:lnTo>
                <a:lnTo>
                  <a:pt x="2105279" y="2103755"/>
                </a:lnTo>
                <a:lnTo>
                  <a:pt x="2230920" y="2103755"/>
                </a:lnTo>
                <a:lnTo>
                  <a:pt x="2230920" y="0"/>
                </a:lnTo>
                <a:close/>
              </a:path>
              <a:path w="13395960" h="2103754">
                <a:moveTo>
                  <a:pt x="4783836" y="0"/>
                </a:moveTo>
                <a:lnTo>
                  <a:pt x="4658182" y="0"/>
                </a:lnTo>
                <a:lnTo>
                  <a:pt x="4658182" y="2103755"/>
                </a:lnTo>
                <a:lnTo>
                  <a:pt x="4783836" y="2103755"/>
                </a:lnTo>
                <a:lnTo>
                  <a:pt x="4783836" y="0"/>
                </a:lnTo>
                <a:close/>
              </a:path>
              <a:path w="13395960" h="2103754">
                <a:moveTo>
                  <a:pt x="13395503" y="0"/>
                </a:moveTo>
                <a:lnTo>
                  <a:pt x="13269849" y="0"/>
                </a:lnTo>
                <a:lnTo>
                  <a:pt x="13269849" y="2103755"/>
                </a:lnTo>
                <a:lnTo>
                  <a:pt x="13395503" y="2103755"/>
                </a:lnTo>
                <a:lnTo>
                  <a:pt x="13395503" y="0"/>
                </a:lnTo>
                <a:close/>
              </a:path>
            </a:pathLst>
          </a:custGeom>
          <a:solidFill>
            <a:srgbClr val="000000"/>
          </a:solidFill>
        </p:spPr>
        <p:txBody>
          <a:bodyPr wrap="square" lIns="0" tIns="0" rIns="0" bIns="0" rtlCol="0"/>
          <a:lstStyle/>
          <a:p>
            <a:pPr defTabSz="554492"/>
            <a:endParaRPr sz="1092" kern="0">
              <a:solidFill>
                <a:sysClr val="windowText" lastClr="000000"/>
              </a:solidFill>
            </a:endParaRPr>
          </a:p>
        </p:txBody>
      </p:sp>
      <p:sp>
        <p:nvSpPr>
          <p:cNvPr id="9" name="object 9"/>
          <p:cNvSpPr/>
          <p:nvPr/>
        </p:nvSpPr>
        <p:spPr>
          <a:xfrm>
            <a:off x="2014816" y="3869874"/>
            <a:ext cx="8299682" cy="251062"/>
          </a:xfrm>
          <a:custGeom>
            <a:avLst/>
            <a:gdLst/>
            <a:ahLst/>
            <a:cxnLst/>
            <a:rect l="l" t="t" r="r" b="b"/>
            <a:pathLst>
              <a:path w="13686790" h="414020">
                <a:moveTo>
                  <a:pt x="413435" y="206717"/>
                </a:moveTo>
                <a:lnTo>
                  <a:pt x="407974" y="159308"/>
                </a:lnTo>
                <a:lnTo>
                  <a:pt x="392430" y="115798"/>
                </a:lnTo>
                <a:lnTo>
                  <a:pt x="368020" y="77419"/>
                </a:lnTo>
                <a:lnTo>
                  <a:pt x="336003" y="45415"/>
                </a:lnTo>
                <a:lnTo>
                  <a:pt x="297624" y="21005"/>
                </a:lnTo>
                <a:lnTo>
                  <a:pt x="254114" y="5461"/>
                </a:lnTo>
                <a:lnTo>
                  <a:pt x="206717" y="0"/>
                </a:lnTo>
                <a:lnTo>
                  <a:pt x="159321" y="5461"/>
                </a:lnTo>
                <a:lnTo>
                  <a:pt x="115811" y="21005"/>
                </a:lnTo>
                <a:lnTo>
                  <a:pt x="77431" y="45415"/>
                </a:lnTo>
                <a:lnTo>
                  <a:pt x="45415" y="77419"/>
                </a:lnTo>
                <a:lnTo>
                  <a:pt x="21018" y="115798"/>
                </a:lnTo>
                <a:lnTo>
                  <a:pt x="5461" y="159308"/>
                </a:lnTo>
                <a:lnTo>
                  <a:pt x="0" y="206717"/>
                </a:lnTo>
                <a:lnTo>
                  <a:pt x="5461" y="254114"/>
                </a:lnTo>
                <a:lnTo>
                  <a:pt x="21018" y="297611"/>
                </a:lnTo>
                <a:lnTo>
                  <a:pt x="45415" y="335991"/>
                </a:lnTo>
                <a:lnTo>
                  <a:pt x="77431" y="368007"/>
                </a:lnTo>
                <a:lnTo>
                  <a:pt x="115811" y="392404"/>
                </a:lnTo>
                <a:lnTo>
                  <a:pt x="159321" y="407949"/>
                </a:lnTo>
                <a:lnTo>
                  <a:pt x="206717" y="413410"/>
                </a:lnTo>
                <a:lnTo>
                  <a:pt x="254114" y="407949"/>
                </a:lnTo>
                <a:lnTo>
                  <a:pt x="297624" y="392404"/>
                </a:lnTo>
                <a:lnTo>
                  <a:pt x="336003" y="368007"/>
                </a:lnTo>
                <a:lnTo>
                  <a:pt x="368020" y="335991"/>
                </a:lnTo>
                <a:lnTo>
                  <a:pt x="392430" y="297611"/>
                </a:lnTo>
                <a:lnTo>
                  <a:pt x="407974" y="254114"/>
                </a:lnTo>
                <a:lnTo>
                  <a:pt x="413435" y="206717"/>
                </a:lnTo>
                <a:close/>
              </a:path>
              <a:path w="13686790" h="414020">
                <a:moveTo>
                  <a:pt x="2521826" y="206717"/>
                </a:moveTo>
                <a:lnTo>
                  <a:pt x="2516378" y="159308"/>
                </a:lnTo>
                <a:lnTo>
                  <a:pt x="2500820" y="115798"/>
                </a:lnTo>
                <a:lnTo>
                  <a:pt x="2476411" y="77419"/>
                </a:lnTo>
                <a:lnTo>
                  <a:pt x="2444407" y="45415"/>
                </a:lnTo>
                <a:lnTo>
                  <a:pt x="2406027" y="21005"/>
                </a:lnTo>
                <a:lnTo>
                  <a:pt x="2362517" y="5461"/>
                </a:lnTo>
                <a:lnTo>
                  <a:pt x="2315121" y="0"/>
                </a:lnTo>
                <a:lnTo>
                  <a:pt x="2267712" y="5461"/>
                </a:lnTo>
                <a:lnTo>
                  <a:pt x="2224201" y="21005"/>
                </a:lnTo>
                <a:lnTo>
                  <a:pt x="2185822" y="45415"/>
                </a:lnTo>
                <a:lnTo>
                  <a:pt x="2153818" y="77419"/>
                </a:lnTo>
                <a:lnTo>
                  <a:pt x="2129409" y="115798"/>
                </a:lnTo>
                <a:lnTo>
                  <a:pt x="2113864" y="159308"/>
                </a:lnTo>
                <a:lnTo>
                  <a:pt x="2108403" y="206717"/>
                </a:lnTo>
                <a:lnTo>
                  <a:pt x="2113864" y="254114"/>
                </a:lnTo>
                <a:lnTo>
                  <a:pt x="2129409" y="297611"/>
                </a:lnTo>
                <a:lnTo>
                  <a:pt x="2153818" y="335991"/>
                </a:lnTo>
                <a:lnTo>
                  <a:pt x="2185822" y="368007"/>
                </a:lnTo>
                <a:lnTo>
                  <a:pt x="2224201" y="392404"/>
                </a:lnTo>
                <a:lnTo>
                  <a:pt x="2267712" y="407949"/>
                </a:lnTo>
                <a:lnTo>
                  <a:pt x="2315121" y="413410"/>
                </a:lnTo>
                <a:lnTo>
                  <a:pt x="2362517" y="407949"/>
                </a:lnTo>
                <a:lnTo>
                  <a:pt x="2406027" y="392404"/>
                </a:lnTo>
                <a:lnTo>
                  <a:pt x="2444407" y="368007"/>
                </a:lnTo>
                <a:lnTo>
                  <a:pt x="2476411" y="335991"/>
                </a:lnTo>
                <a:lnTo>
                  <a:pt x="2500820" y="297611"/>
                </a:lnTo>
                <a:lnTo>
                  <a:pt x="2516378" y="254114"/>
                </a:lnTo>
                <a:lnTo>
                  <a:pt x="2521826" y="206717"/>
                </a:lnTo>
                <a:close/>
              </a:path>
              <a:path w="13686790" h="414020">
                <a:moveTo>
                  <a:pt x="5075821" y="206717"/>
                </a:moveTo>
                <a:lnTo>
                  <a:pt x="5070360" y="159308"/>
                </a:lnTo>
                <a:lnTo>
                  <a:pt x="5054816" y="115798"/>
                </a:lnTo>
                <a:lnTo>
                  <a:pt x="5030406" y="77419"/>
                </a:lnTo>
                <a:lnTo>
                  <a:pt x="4998390" y="45415"/>
                </a:lnTo>
                <a:lnTo>
                  <a:pt x="4960010" y="21005"/>
                </a:lnTo>
                <a:lnTo>
                  <a:pt x="4916500" y="5461"/>
                </a:lnTo>
                <a:lnTo>
                  <a:pt x="4869104" y="0"/>
                </a:lnTo>
                <a:lnTo>
                  <a:pt x="4821707" y="5461"/>
                </a:lnTo>
                <a:lnTo>
                  <a:pt x="4778197" y="21005"/>
                </a:lnTo>
                <a:lnTo>
                  <a:pt x="4739818" y="45415"/>
                </a:lnTo>
                <a:lnTo>
                  <a:pt x="4707801" y="77419"/>
                </a:lnTo>
                <a:lnTo>
                  <a:pt x="4683404" y="115798"/>
                </a:lnTo>
                <a:lnTo>
                  <a:pt x="4667847" y="159308"/>
                </a:lnTo>
                <a:lnTo>
                  <a:pt x="4662386" y="206717"/>
                </a:lnTo>
                <a:lnTo>
                  <a:pt x="4667847" y="254114"/>
                </a:lnTo>
                <a:lnTo>
                  <a:pt x="4683404" y="297611"/>
                </a:lnTo>
                <a:lnTo>
                  <a:pt x="4707801" y="335991"/>
                </a:lnTo>
                <a:lnTo>
                  <a:pt x="4739818" y="368007"/>
                </a:lnTo>
                <a:lnTo>
                  <a:pt x="4778197" y="392404"/>
                </a:lnTo>
                <a:lnTo>
                  <a:pt x="4821707" y="407949"/>
                </a:lnTo>
                <a:lnTo>
                  <a:pt x="4869104" y="413410"/>
                </a:lnTo>
                <a:lnTo>
                  <a:pt x="4916500" y="407949"/>
                </a:lnTo>
                <a:lnTo>
                  <a:pt x="4960010" y="392404"/>
                </a:lnTo>
                <a:lnTo>
                  <a:pt x="4998390" y="368007"/>
                </a:lnTo>
                <a:lnTo>
                  <a:pt x="5030406" y="335991"/>
                </a:lnTo>
                <a:lnTo>
                  <a:pt x="5054816" y="297611"/>
                </a:lnTo>
                <a:lnTo>
                  <a:pt x="5070360" y="254114"/>
                </a:lnTo>
                <a:lnTo>
                  <a:pt x="5075821" y="206717"/>
                </a:lnTo>
                <a:close/>
              </a:path>
              <a:path w="13686790" h="414020">
                <a:moveTo>
                  <a:pt x="13686409" y="206717"/>
                </a:moveTo>
                <a:lnTo>
                  <a:pt x="13680948" y="159308"/>
                </a:lnTo>
                <a:lnTo>
                  <a:pt x="13665403" y="115798"/>
                </a:lnTo>
                <a:lnTo>
                  <a:pt x="13640994" y="77419"/>
                </a:lnTo>
                <a:lnTo>
                  <a:pt x="13608990" y="45415"/>
                </a:lnTo>
                <a:lnTo>
                  <a:pt x="13570598" y="21005"/>
                </a:lnTo>
                <a:lnTo>
                  <a:pt x="13527088" y="5461"/>
                </a:lnTo>
                <a:lnTo>
                  <a:pt x="13479691" y="0"/>
                </a:lnTo>
                <a:lnTo>
                  <a:pt x="13432295" y="5461"/>
                </a:lnTo>
                <a:lnTo>
                  <a:pt x="13388785" y="21005"/>
                </a:lnTo>
                <a:lnTo>
                  <a:pt x="13350405" y="45415"/>
                </a:lnTo>
                <a:lnTo>
                  <a:pt x="13318389" y="77419"/>
                </a:lnTo>
                <a:lnTo>
                  <a:pt x="13293992" y="115798"/>
                </a:lnTo>
                <a:lnTo>
                  <a:pt x="13278434" y="159308"/>
                </a:lnTo>
                <a:lnTo>
                  <a:pt x="13272973" y="206717"/>
                </a:lnTo>
                <a:lnTo>
                  <a:pt x="13278434" y="254114"/>
                </a:lnTo>
                <a:lnTo>
                  <a:pt x="13293992" y="297611"/>
                </a:lnTo>
                <a:lnTo>
                  <a:pt x="13318389" y="335991"/>
                </a:lnTo>
                <a:lnTo>
                  <a:pt x="13350405" y="368007"/>
                </a:lnTo>
                <a:lnTo>
                  <a:pt x="13388785" y="392404"/>
                </a:lnTo>
                <a:lnTo>
                  <a:pt x="13432295" y="407949"/>
                </a:lnTo>
                <a:lnTo>
                  <a:pt x="13479691" y="413410"/>
                </a:lnTo>
                <a:lnTo>
                  <a:pt x="13527088" y="407949"/>
                </a:lnTo>
                <a:lnTo>
                  <a:pt x="13570598" y="392404"/>
                </a:lnTo>
                <a:lnTo>
                  <a:pt x="13608990" y="368007"/>
                </a:lnTo>
                <a:lnTo>
                  <a:pt x="13640994" y="335991"/>
                </a:lnTo>
                <a:lnTo>
                  <a:pt x="13665403" y="297611"/>
                </a:lnTo>
                <a:lnTo>
                  <a:pt x="13680948" y="254114"/>
                </a:lnTo>
                <a:lnTo>
                  <a:pt x="13686409" y="206717"/>
                </a:lnTo>
                <a:close/>
              </a:path>
            </a:pathLst>
          </a:custGeom>
          <a:solidFill>
            <a:srgbClr val="000000"/>
          </a:solidFill>
        </p:spPr>
        <p:txBody>
          <a:bodyPr wrap="square" lIns="0" tIns="0" rIns="0" bIns="0" rtlCol="0"/>
          <a:lstStyle/>
          <a:p>
            <a:pPr defTabSz="554492"/>
            <a:endParaRPr sz="1092" kern="0">
              <a:solidFill>
                <a:sysClr val="windowText" lastClr="000000"/>
              </a:solidFill>
            </a:endParaRPr>
          </a:p>
        </p:txBody>
      </p:sp>
      <p:sp>
        <p:nvSpPr>
          <p:cNvPr id="10" name="object 10"/>
          <p:cNvSpPr/>
          <p:nvPr/>
        </p:nvSpPr>
        <p:spPr>
          <a:xfrm>
            <a:off x="1278787" y="5257433"/>
            <a:ext cx="9432542" cy="76243"/>
          </a:xfrm>
          <a:custGeom>
            <a:avLst/>
            <a:gdLst/>
            <a:ahLst/>
            <a:cxnLst/>
            <a:rect l="l" t="t" r="r" b="b"/>
            <a:pathLst>
              <a:path w="15554960" h="125729">
                <a:moveTo>
                  <a:pt x="0" y="125650"/>
                </a:moveTo>
                <a:lnTo>
                  <a:pt x="15554500" y="125650"/>
                </a:lnTo>
                <a:lnTo>
                  <a:pt x="15554500" y="0"/>
                </a:lnTo>
                <a:lnTo>
                  <a:pt x="0" y="0"/>
                </a:lnTo>
                <a:lnTo>
                  <a:pt x="0" y="125650"/>
                </a:lnTo>
                <a:close/>
              </a:path>
            </a:pathLst>
          </a:custGeom>
          <a:solidFill>
            <a:srgbClr val="000000"/>
          </a:solidFill>
        </p:spPr>
        <p:txBody>
          <a:bodyPr wrap="square" lIns="0" tIns="0" rIns="0" bIns="0" rtlCol="0"/>
          <a:lstStyle/>
          <a:p>
            <a:pPr defTabSz="554492"/>
            <a:endParaRPr sz="1092" kern="0">
              <a:solidFill>
                <a:sysClr val="windowText" lastClr="000000"/>
              </a:solidFill>
            </a:endParaRPr>
          </a:p>
        </p:txBody>
      </p:sp>
      <p:sp>
        <p:nvSpPr>
          <p:cNvPr id="11" name="object 11"/>
          <p:cNvSpPr txBox="1"/>
          <p:nvPr/>
        </p:nvSpPr>
        <p:spPr>
          <a:xfrm>
            <a:off x="1580495" y="2868775"/>
            <a:ext cx="895660" cy="570488"/>
          </a:xfrm>
          <a:prstGeom prst="rect">
            <a:avLst/>
          </a:prstGeom>
        </p:spPr>
        <p:txBody>
          <a:bodyPr vert="horz" wrap="square" lIns="0" tIns="31190" rIns="0" bIns="0" rtlCol="0">
            <a:spAutoFit/>
          </a:bodyPr>
          <a:lstStyle/>
          <a:p>
            <a:pPr marL="7701" algn="ctr" defTabSz="554492">
              <a:spcBef>
                <a:spcPts val="246"/>
              </a:spcBef>
            </a:pPr>
            <a:r>
              <a:rPr lang="en-NZ" sz="1668" b="1" kern="0">
                <a:solidFill>
                  <a:sysClr val="windowText" lastClr="000000"/>
                </a:solidFill>
                <a:latin typeface="Arial"/>
                <a:cs typeface="Arial"/>
              </a:rPr>
              <a:t>TODAY</a:t>
            </a:r>
          </a:p>
          <a:p>
            <a:pPr marL="7701" algn="ctr" defTabSz="554492">
              <a:spcBef>
                <a:spcPts val="246"/>
              </a:spcBef>
            </a:pPr>
            <a:r>
              <a:rPr lang="en-NZ" sz="1668" b="1" kern="0">
                <a:solidFill>
                  <a:sysClr val="windowText" lastClr="000000"/>
                </a:solidFill>
                <a:latin typeface="Arial"/>
                <a:cs typeface="Arial"/>
              </a:rPr>
              <a:t>28 Feb</a:t>
            </a:r>
            <a:endParaRPr sz="1668" kern="0">
              <a:solidFill>
                <a:sysClr val="windowText" lastClr="000000"/>
              </a:solidFill>
              <a:latin typeface="Arial"/>
              <a:cs typeface="Arial"/>
            </a:endParaRPr>
          </a:p>
        </p:txBody>
      </p:sp>
      <p:sp>
        <p:nvSpPr>
          <p:cNvPr id="16" name="object 16"/>
          <p:cNvSpPr txBox="1">
            <a:spLocks noGrp="1"/>
          </p:cNvSpPr>
          <p:nvPr>
            <p:ph type="ftr" sz="quarter" idx="5"/>
          </p:nvPr>
        </p:nvSpPr>
        <p:spPr>
          <a:prstGeom prst="rect">
            <a:avLst/>
          </a:prstGeom>
        </p:spPr>
        <p:txBody>
          <a:bodyPr vert="horz" wrap="square" lIns="0" tIns="0" rIns="0" bIns="0" rtlCol="0">
            <a:spAutoFit/>
          </a:bodyPr>
          <a:lstStyle/>
          <a:p>
            <a:pPr marR="3081" algn="r" defTabSz="554492">
              <a:lnSpc>
                <a:spcPts val="943"/>
              </a:lnSpc>
            </a:pPr>
            <a:r>
              <a:rPr kern="0" spc="88">
                <a:solidFill>
                  <a:prstClr val="black"/>
                </a:solidFill>
              </a:rPr>
              <a:t>UPPER</a:t>
            </a:r>
            <a:r>
              <a:rPr kern="0" spc="200">
                <a:solidFill>
                  <a:prstClr val="black"/>
                </a:solidFill>
              </a:rPr>
              <a:t> </a:t>
            </a:r>
            <a:r>
              <a:rPr kern="0" spc="85">
                <a:solidFill>
                  <a:prstClr val="black"/>
                </a:solidFill>
              </a:rPr>
              <a:t>SELWYN</a:t>
            </a:r>
            <a:r>
              <a:rPr kern="0" spc="200">
                <a:solidFill>
                  <a:prstClr val="black"/>
                </a:solidFill>
              </a:rPr>
              <a:t> </a:t>
            </a:r>
            <a:r>
              <a:rPr kern="0" spc="73">
                <a:solidFill>
                  <a:prstClr val="black"/>
                </a:solidFill>
              </a:rPr>
              <a:t>HUTS </a:t>
            </a:r>
          </a:p>
          <a:p>
            <a:pPr marR="14632" algn="r" defTabSz="554492">
              <a:spcBef>
                <a:spcPts val="352"/>
              </a:spcBef>
              <a:tabLst>
                <a:tab pos="1121306" algn="l"/>
              </a:tabLst>
            </a:pPr>
            <a:r>
              <a:rPr b="0" kern="0" spc="91">
                <a:solidFill>
                  <a:prstClr val="black"/>
                </a:solidFill>
              </a:rPr>
              <a:t>PUBLIC</a:t>
            </a:r>
            <a:r>
              <a:rPr b="0" kern="0" spc="200">
                <a:solidFill>
                  <a:prstClr val="black"/>
                </a:solidFill>
              </a:rPr>
              <a:t> </a:t>
            </a:r>
            <a:r>
              <a:rPr b="0" kern="0" spc="88">
                <a:solidFill>
                  <a:prstClr val="black"/>
                </a:solidFill>
              </a:rPr>
              <a:t>MEETING</a:t>
            </a:r>
            <a:r>
              <a:rPr b="0" kern="0">
                <a:solidFill>
                  <a:prstClr val="black"/>
                </a:solidFill>
              </a:rPr>
              <a:t>	</a:t>
            </a:r>
            <a:r>
              <a:rPr b="0" kern="0" spc="42">
                <a:solidFill>
                  <a:prstClr val="black"/>
                </a:solidFill>
              </a:rPr>
              <a:t>28</a:t>
            </a:r>
            <a:r>
              <a:rPr b="0" kern="0" spc="176">
                <a:solidFill>
                  <a:prstClr val="black"/>
                </a:solidFill>
              </a:rPr>
              <a:t> </a:t>
            </a:r>
            <a:r>
              <a:rPr b="0" kern="0" spc="76">
                <a:solidFill>
                  <a:prstClr val="black"/>
                </a:solidFill>
              </a:rPr>
              <a:t>FEB</a:t>
            </a:r>
            <a:r>
              <a:rPr b="0" kern="0" spc="176">
                <a:solidFill>
                  <a:prstClr val="black"/>
                </a:solidFill>
              </a:rPr>
              <a:t> </a:t>
            </a:r>
            <a:r>
              <a:rPr b="0" kern="0" spc="27">
                <a:solidFill>
                  <a:prstClr val="black"/>
                </a:solidFill>
              </a:rPr>
              <a:t>24</a:t>
            </a:r>
          </a:p>
        </p:txBody>
      </p:sp>
      <p:sp>
        <p:nvSpPr>
          <p:cNvPr id="12" name="object 12"/>
          <p:cNvSpPr txBox="1"/>
          <p:nvPr/>
        </p:nvSpPr>
        <p:spPr>
          <a:xfrm>
            <a:off x="2779674" y="2872753"/>
            <a:ext cx="1224120" cy="845309"/>
          </a:xfrm>
          <a:prstGeom prst="rect">
            <a:avLst/>
          </a:prstGeom>
        </p:spPr>
        <p:txBody>
          <a:bodyPr vert="horz" wrap="square" lIns="0" tIns="7316" rIns="0" bIns="0" rtlCol="0">
            <a:spAutoFit/>
          </a:bodyPr>
          <a:lstStyle/>
          <a:p>
            <a:pPr marL="7701" marR="3081" indent="1925" algn="ctr" defTabSz="554492">
              <a:lnSpc>
                <a:spcPct val="109500"/>
              </a:lnSpc>
              <a:spcBef>
                <a:spcPts val="58"/>
              </a:spcBef>
            </a:pPr>
            <a:r>
              <a:rPr lang="en-NZ" sz="1668" b="1" kern="0">
                <a:solidFill>
                  <a:sysClr val="windowText" lastClr="000000"/>
                </a:solidFill>
                <a:latin typeface="Arial"/>
                <a:cs typeface="Arial"/>
              </a:rPr>
              <a:t>COUNCIL MEETING</a:t>
            </a:r>
          </a:p>
          <a:p>
            <a:pPr marL="7701" marR="3081" indent="1925" algn="ctr" defTabSz="554492">
              <a:lnSpc>
                <a:spcPct val="109500"/>
              </a:lnSpc>
              <a:spcBef>
                <a:spcPts val="58"/>
              </a:spcBef>
            </a:pPr>
            <a:r>
              <a:rPr lang="en-NZ" sz="1668" b="1" kern="0">
                <a:solidFill>
                  <a:sysClr val="windowText" lastClr="000000"/>
                </a:solidFill>
                <a:latin typeface="Arial"/>
                <a:cs typeface="Arial"/>
              </a:rPr>
              <a:t>13 Mar</a:t>
            </a:r>
            <a:endParaRPr sz="1668" kern="0">
              <a:solidFill>
                <a:sysClr val="windowText" lastClr="000000"/>
              </a:solidFill>
              <a:latin typeface="Arial"/>
              <a:cs typeface="Arial"/>
            </a:endParaRPr>
          </a:p>
        </p:txBody>
      </p:sp>
      <p:sp>
        <p:nvSpPr>
          <p:cNvPr id="13" name="object 13"/>
          <p:cNvSpPr txBox="1"/>
          <p:nvPr/>
        </p:nvSpPr>
        <p:spPr>
          <a:xfrm>
            <a:off x="4145458" y="2865472"/>
            <a:ext cx="1517154" cy="845309"/>
          </a:xfrm>
          <a:prstGeom prst="rect">
            <a:avLst/>
          </a:prstGeom>
        </p:spPr>
        <p:txBody>
          <a:bodyPr vert="horz" wrap="square" lIns="0" tIns="7316" rIns="0" bIns="0" rtlCol="0">
            <a:spAutoFit/>
          </a:bodyPr>
          <a:lstStyle/>
          <a:p>
            <a:pPr marL="7701" marR="3081" indent="165192" algn="ctr" defTabSz="554492">
              <a:lnSpc>
                <a:spcPct val="109500"/>
              </a:lnSpc>
              <a:spcBef>
                <a:spcPts val="58"/>
              </a:spcBef>
            </a:pPr>
            <a:r>
              <a:rPr lang="en-NZ" sz="1668" b="1" kern="0">
                <a:solidFill>
                  <a:sysClr val="windowText" lastClr="000000"/>
                </a:solidFill>
                <a:latin typeface="Arial"/>
                <a:cs typeface="Arial"/>
              </a:rPr>
              <a:t>LICENCE AVAILABLE </a:t>
            </a:r>
          </a:p>
          <a:p>
            <a:pPr marL="7701" marR="3081" indent="165192" algn="ctr" defTabSz="554492">
              <a:lnSpc>
                <a:spcPct val="109500"/>
              </a:lnSpc>
              <a:spcBef>
                <a:spcPts val="58"/>
              </a:spcBef>
            </a:pPr>
            <a:r>
              <a:rPr lang="en-NZ" sz="1668" b="1" kern="0">
                <a:solidFill>
                  <a:sysClr val="windowText" lastClr="000000"/>
                </a:solidFill>
                <a:latin typeface="Arial"/>
                <a:cs typeface="Arial"/>
              </a:rPr>
              <a:t>29 Mar</a:t>
            </a:r>
            <a:endParaRPr sz="1668" kern="0">
              <a:solidFill>
                <a:sysClr val="windowText" lastClr="000000"/>
              </a:solidFill>
              <a:latin typeface="Arial"/>
              <a:cs typeface="Arial"/>
            </a:endParaRPr>
          </a:p>
        </p:txBody>
      </p:sp>
      <p:sp>
        <p:nvSpPr>
          <p:cNvPr id="15" name="object 15"/>
          <p:cNvSpPr txBox="1">
            <a:spLocks noGrp="1"/>
          </p:cNvSpPr>
          <p:nvPr>
            <p:ph type="title"/>
          </p:nvPr>
        </p:nvSpPr>
        <p:spPr>
          <a:xfrm>
            <a:off x="703876" y="657521"/>
            <a:ext cx="10236090" cy="900058"/>
          </a:xfrm>
          <a:prstGeom prst="rect">
            <a:avLst/>
          </a:prstGeom>
        </p:spPr>
        <p:txBody>
          <a:bodyPr vert="horz" wrap="square" lIns="0" tIns="78553" rIns="0" bIns="0" rtlCol="0">
            <a:spAutoFit/>
          </a:bodyPr>
          <a:lstStyle/>
          <a:p>
            <a:pPr marL="7701" marR="3081">
              <a:lnSpc>
                <a:spcPts val="6391"/>
              </a:lnSpc>
              <a:spcBef>
                <a:spcPts val="619"/>
              </a:spcBef>
            </a:pPr>
            <a:r>
              <a:rPr sz="4002"/>
              <a:t>Deed</a:t>
            </a:r>
            <a:r>
              <a:rPr sz="4002" spc="-6"/>
              <a:t> </a:t>
            </a:r>
            <a:r>
              <a:rPr sz="4002"/>
              <a:t>of</a:t>
            </a:r>
            <a:r>
              <a:rPr sz="4002" spc="-3"/>
              <a:t> </a:t>
            </a:r>
            <a:r>
              <a:rPr sz="4002" err="1"/>
              <a:t>Licence</a:t>
            </a:r>
            <a:r>
              <a:rPr sz="4002" spc="-6"/>
              <a:t> </a:t>
            </a:r>
            <a:r>
              <a:rPr lang="en-NZ" sz="4002" spc="-6"/>
              <a:t>P</a:t>
            </a:r>
            <a:r>
              <a:rPr sz="4002" spc="-6" err="1"/>
              <a:t>rocess</a:t>
            </a:r>
            <a:r>
              <a:rPr sz="4002" spc="-6"/>
              <a:t> </a:t>
            </a:r>
            <a:r>
              <a:rPr sz="5821">
                <a:solidFill>
                  <a:srgbClr val="003959"/>
                </a:solidFill>
              </a:rPr>
              <a:t>Key</a:t>
            </a:r>
            <a:r>
              <a:rPr sz="5821" spc="-3">
                <a:solidFill>
                  <a:srgbClr val="003959"/>
                </a:solidFill>
              </a:rPr>
              <a:t> </a:t>
            </a:r>
            <a:r>
              <a:rPr lang="en-NZ" sz="5821" spc="-6">
                <a:solidFill>
                  <a:srgbClr val="003959"/>
                </a:solidFill>
              </a:rPr>
              <a:t>D</a:t>
            </a:r>
            <a:r>
              <a:rPr sz="5821" spc="-6" err="1">
                <a:solidFill>
                  <a:srgbClr val="003959"/>
                </a:solidFill>
              </a:rPr>
              <a:t>ates</a:t>
            </a:r>
            <a:endParaRPr sz="5821" spc="-6">
              <a:solidFill>
                <a:srgbClr val="003959"/>
              </a:solidFill>
            </a:endParaRPr>
          </a:p>
        </p:txBody>
      </p:sp>
      <p:sp>
        <p:nvSpPr>
          <p:cNvPr id="17" name="Rectangle 16">
            <a:extLst>
              <a:ext uri="{FF2B5EF4-FFF2-40B4-BE49-F238E27FC236}">
                <a16:creationId xmlns:a16="http://schemas.microsoft.com/office/drawing/2014/main" id="{691B7D08-AD2F-B56D-B0C1-A9F6BDAB8DBD}"/>
              </a:ext>
            </a:extLst>
          </p:cNvPr>
          <p:cNvSpPr/>
          <p:nvPr/>
        </p:nvSpPr>
        <p:spPr>
          <a:xfrm>
            <a:off x="7724732" y="4064039"/>
            <a:ext cx="82626" cy="121185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C96E6E8-5AAB-C9FB-6426-2094150A6AFE}"/>
              </a:ext>
            </a:extLst>
          </p:cNvPr>
          <p:cNvSpPr/>
          <p:nvPr/>
        </p:nvSpPr>
        <p:spPr>
          <a:xfrm>
            <a:off x="7645902" y="3886069"/>
            <a:ext cx="247879" cy="24787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ject 14">
            <a:extLst>
              <a:ext uri="{FF2B5EF4-FFF2-40B4-BE49-F238E27FC236}">
                <a16:creationId xmlns:a16="http://schemas.microsoft.com/office/drawing/2014/main" id="{0A3F7E2E-8374-B15A-67E1-AB390A852F4E}"/>
              </a:ext>
            </a:extLst>
          </p:cNvPr>
          <p:cNvSpPr txBox="1"/>
          <p:nvPr/>
        </p:nvSpPr>
        <p:spPr>
          <a:xfrm>
            <a:off x="9373710" y="2862273"/>
            <a:ext cx="1501752" cy="836461"/>
          </a:xfrm>
          <a:prstGeom prst="rect">
            <a:avLst/>
          </a:prstGeom>
        </p:spPr>
        <p:txBody>
          <a:bodyPr vert="horz" wrap="square" lIns="0" tIns="7316" rIns="0" bIns="0" rtlCol="0" anchor="t">
            <a:spAutoFit/>
          </a:bodyPr>
          <a:lstStyle/>
          <a:p>
            <a:pPr marL="7620" marR="2540" indent="157480" algn="ctr" defTabSz="554492">
              <a:lnSpc>
                <a:spcPct val="109500"/>
              </a:lnSpc>
              <a:spcBef>
                <a:spcPts val="58"/>
              </a:spcBef>
            </a:pPr>
            <a:r>
              <a:rPr lang="en-US" sz="1650" b="1" kern="0">
                <a:solidFill>
                  <a:sysClr val="windowText" lastClr="000000"/>
                </a:solidFill>
                <a:latin typeface="Arial"/>
                <a:cs typeface="Arial"/>
              </a:rPr>
              <a:t>LICENCE EFFECTIVE </a:t>
            </a:r>
          </a:p>
          <a:p>
            <a:pPr marL="7620" marR="2540" indent="157480" algn="ctr" defTabSz="554492">
              <a:lnSpc>
                <a:spcPct val="109500"/>
              </a:lnSpc>
              <a:spcBef>
                <a:spcPts val="58"/>
              </a:spcBef>
            </a:pPr>
            <a:r>
              <a:rPr lang="en-US" sz="1650" b="1" kern="0">
                <a:solidFill>
                  <a:sysClr val="windowText" lastClr="000000"/>
                </a:solidFill>
                <a:latin typeface="Arial"/>
                <a:cs typeface="Arial"/>
              </a:rPr>
              <a:t>30 Jun</a:t>
            </a:r>
            <a:endParaRPr lang="en-US" sz="1650" kern="0">
              <a:solidFill>
                <a:sysClr val="windowText" lastClr="000000"/>
              </a:solidFill>
              <a:latin typeface="Arial"/>
              <a:cs typeface="Arial"/>
            </a:endParaRPr>
          </a:p>
        </p:txBody>
      </p:sp>
      <p:sp>
        <p:nvSpPr>
          <p:cNvPr id="7" name="object 14">
            <a:extLst>
              <a:ext uri="{FF2B5EF4-FFF2-40B4-BE49-F238E27FC236}">
                <a16:creationId xmlns:a16="http://schemas.microsoft.com/office/drawing/2014/main" id="{593D3CAC-D3A7-3BF3-FCC5-831CB4E07DB8}"/>
              </a:ext>
            </a:extLst>
          </p:cNvPr>
          <p:cNvSpPr txBox="1"/>
          <p:nvPr/>
        </p:nvSpPr>
        <p:spPr>
          <a:xfrm>
            <a:off x="6578191" y="2876367"/>
            <a:ext cx="2135422" cy="836461"/>
          </a:xfrm>
          <a:prstGeom prst="rect">
            <a:avLst/>
          </a:prstGeom>
        </p:spPr>
        <p:txBody>
          <a:bodyPr vert="horz" wrap="square" lIns="0" tIns="7316" rIns="0" bIns="0" rtlCol="0" anchor="t">
            <a:spAutoFit/>
          </a:bodyPr>
          <a:lstStyle/>
          <a:p>
            <a:pPr marL="7620" marR="2540" indent="157480" algn="ctr" defTabSz="554492">
              <a:lnSpc>
                <a:spcPct val="109500"/>
              </a:lnSpc>
              <a:spcBef>
                <a:spcPts val="58"/>
              </a:spcBef>
            </a:pPr>
            <a:r>
              <a:rPr lang="en-US" sz="1650" b="1" kern="0" spc="-30">
                <a:solidFill>
                  <a:sysClr val="windowText" lastClr="000000"/>
                </a:solidFill>
                <a:latin typeface="Arial"/>
                <a:cs typeface="Arial"/>
              </a:rPr>
              <a:t>FINAL LICENCE SIGN OFF</a:t>
            </a:r>
            <a:endParaRPr lang="en-US" sz="1650" kern="0">
              <a:solidFill>
                <a:sysClr val="windowText" lastClr="000000"/>
              </a:solidFill>
              <a:latin typeface="Arial"/>
              <a:cs typeface="Arial"/>
            </a:endParaRPr>
          </a:p>
          <a:p>
            <a:pPr marL="7620" marR="2540" indent="157480" algn="ctr" defTabSz="554492">
              <a:lnSpc>
                <a:spcPct val="109500"/>
              </a:lnSpc>
              <a:spcBef>
                <a:spcPts val="57"/>
              </a:spcBef>
            </a:pPr>
            <a:r>
              <a:rPr lang="en-US" sz="1650" b="1" kern="0" spc="-30">
                <a:solidFill>
                  <a:sysClr val="windowText" lastClr="000000"/>
                </a:solidFill>
                <a:latin typeface="Arial"/>
                <a:cs typeface="Arial"/>
              </a:rPr>
              <a:t>27 May</a:t>
            </a:r>
          </a:p>
        </p:txBody>
      </p:sp>
    </p:spTree>
    <p:extLst>
      <p:ext uri="{BB962C8B-B14F-4D97-AF65-F5344CB8AC3E}">
        <p14:creationId xmlns:p14="http://schemas.microsoft.com/office/powerpoint/2010/main" val="1387214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02" y="3175"/>
            <a:ext cx="12188064" cy="6854534"/>
          </a:xfrm>
          <a:custGeom>
            <a:avLst/>
            <a:gdLst/>
            <a:ahLst/>
            <a:cxnLst/>
            <a:rect l="l" t="t" r="r" b="b"/>
            <a:pathLst>
              <a:path w="20099020" h="11303635">
                <a:moveTo>
                  <a:pt x="20098853" y="0"/>
                </a:moveTo>
                <a:lnTo>
                  <a:pt x="0" y="0"/>
                </a:lnTo>
                <a:lnTo>
                  <a:pt x="0" y="11303320"/>
                </a:lnTo>
                <a:lnTo>
                  <a:pt x="20098853" y="11303320"/>
                </a:lnTo>
                <a:lnTo>
                  <a:pt x="20098853" y="0"/>
                </a:lnTo>
                <a:close/>
              </a:path>
            </a:pathLst>
          </a:custGeom>
          <a:solidFill>
            <a:srgbClr val="003959"/>
          </a:solidFill>
        </p:spPr>
        <p:txBody>
          <a:bodyPr wrap="square" lIns="0" tIns="0" rIns="0" bIns="0" rtlCol="0"/>
          <a:lstStyle/>
          <a:p>
            <a:pPr defTabSz="554492"/>
            <a:endParaRPr sz="1092" kern="0">
              <a:solidFill>
                <a:sysClr val="windowText" lastClr="000000"/>
              </a:solidFill>
            </a:endParaRPr>
          </a:p>
        </p:txBody>
      </p:sp>
      <p:sp>
        <p:nvSpPr>
          <p:cNvPr id="3" name="object 3"/>
          <p:cNvSpPr txBox="1">
            <a:spLocks noGrp="1"/>
          </p:cNvSpPr>
          <p:nvPr>
            <p:ph type="title"/>
          </p:nvPr>
        </p:nvSpPr>
        <p:spPr>
          <a:xfrm>
            <a:off x="2279432" y="2099938"/>
            <a:ext cx="7633135" cy="2327064"/>
          </a:xfrm>
          <a:prstGeom prst="rect">
            <a:avLst/>
          </a:prstGeom>
        </p:spPr>
        <p:txBody>
          <a:bodyPr vert="horz" wrap="square" lIns="0" tIns="338472" rIns="0" bIns="0" rtlCol="0">
            <a:spAutoFit/>
          </a:bodyPr>
          <a:lstStyle/>
          <a:p>
            <a:pPr marL="7701">
              <a:spcBef>
                <a:spcPts val="2665"/>
              </a:spcBef>
            </a:pPr>
            <a:r>
              <a:rPr>
                <a:solidFill>
                  <a:srgbClr val="FFFFFF"/>
                </a:solidFill>
              </a:rPr>
              <a:t>What</a:t>
            </a:r>
            <a:r>
              <a:rPr spc="-12">
                <a:solidFill>
                  <a:srgbClr val="FFFFFF"/>
                </a:solidFill>
              </a:rPr>
              <a:t> </a:t>
            </a:r>
            <a:r>
              <a:rPr>
                <a:solidFill>
                  <a:srgbClr val="FFFFFF"/>
                </a:solidFill>
              </a:rPr>
              <a:t>are</a:t>
            </a:r>
            <a:r>
              <a:rPr spc="-3">
                <a:solidFill>
                  <a:srgbClr val="FFFFFF"/>
                </a:solidFill>
              </a:rPr>
              <a:t> </a:t>
            </a:r>
            <a:r>
              <a:rPr>
                <a:solidFill>
                  <a:srgbClr val="FFFFFF"/>
                </a:solidFill>
              </a:rPr>
              <a:t>we</a:t>
            </a:r>
            <a:r>
              <a:rPr spc="-3">
                <a:solidFill>
                  <a:srgbClr val="FFFFFF"/>
                </a:solidFill>
              </a:rPr>
              <a:t> </a:t>
            </a:r>
            <a:r>
              <a:rPr>
                <a:solidFill>
                  <a:srgbClr val="FFFFFF"/>
                </a:solidFill>
              </a:rPr>
              <a:t>here</a:t>
            </a:r>
            <a:r>
              <a:rPr spc="-3">
                <a:solidFill>
                  <a:srgbClr val="FFFFFF"/>
                </a:solidFill>
              </a:rPr>
              <a:t> </a:t>
            </a:r>
            <a:r>
              <a:rPr spc="-12">
                <a:solidFill>
                  <a:srgbClr val="FFFFFF"/>
                </a:solidFill>
              </a:rPr>
              <a:t>for?</a:t>
            </a:r>
          </a:p>
          <a:p>
            <a:pPr marL="2810197" marR="852532" indent="-1700443">
              <a:spcBef>
                <a:spcPts val="1358"/>
              </a:spcBef>
            </a:pPr>
            <a:r>
              <a:rPr sz="3002" spc="-55">
                <a:solidFill>
                  <a:srgbClr val="FFFFFF"/>
                </a:solidFill>
              </a:rPr>
              <a:t>To</a:t>
            </a:r>
            <a:r>
              <a:rPr sz="3002" spc="-76">
                <a:solidFill>
                  <a:srgbClr val="FFFFFF"/>
                </a:solidFill>
              </a:rPr>
              <a:t> </a:t>
            </a:r>
            <a:r>
              <a:rPr sz="3002">
                <a:solidFill>
                  <a:srgbClr val="FFFFFF"/>
                </a:solidFill>
              </a:rPr>
              <a:t>discuss</a:t>
            </a:r>
            <a:r>
              <a:rPr sz="3002" spc="-76">
                <a:solidFill>
                  <a:srgbClr val="FFFFFF"/>
                </a:solidFill>
              </a:rPr>
              <a:t> </a:t>
            </a:r>
            <a:r>
              <a:rPr sz="3002">
                <a:solidFill>
                  <a:srgbClr val="FFFFFF"/>
                </a:solidFill>
              </a:rPr>
              <a:t>a</a:t>
            </a:r>
            <a:r>
              <a:rPr sz="3002" spc="-76">
                <a:solidFill>
                  <a:srgbClr val="FFFFFF"/>
                </a:solidFill>
              </a:rPr>
              <a:t> </a:t>
            </a:r>
            <a:r>
              <a:rPr sz="3002">
                <a:solidFill>
                  <a:srgbClr val="FFFFFF"/>
                </a:solidFill>
              </a:rPr>
              <a:t>plan</a:t>
            </a:r>
            <a:r>
              <a:rPr sz="3002" spc="-73">
                <a:solidFill>
                  <a:srgbClr val="FFFFFF"/>
                </a:solidFill>
              </a:rPr>
              <a:t> </a:t>
            </a:r>
            <a:r>
              <a:rPr sz="3002">
                <a:solidFill>
                  <a:srgbClr val="FFFFFF"/>
                </a:solidFill>
              </a:rPr>
              <a:t>for</a:t>
            </a:r>
            <a:r>
              <a:rPr sz="3002" spc="-79">
                <a:solidFill>
                  <a:srgbClr val="FFFFFF"/>
                </a:solidFill>
              </a:rPr>
              <a:t> </a:t>
            </a:r>
            <a:r>
              <a:rPr sz="3002">
                <a:solidFill>
                  <a:srgbClr val="FFFFFF"/>
                </a:solidFill>
              </a:rPr>
              <a:t>the</a:t>
            </a:r>
            <a:r>
              <a:rPr sz="3002" spc="-76">
                <a:solidFill>
                  <a:srgbClr val="FFFFFF"/>
                </a:solidFill>
              </a:rPr>
              <a:t> </a:t>
            </a:r>
            <a:r>
              <a:rPr sz="3002" spc="-6">
                <a:solidFill>
                  <a:srgbClr val="FFFFFF"/>
                </a:solidFill>
              </a:rPr>
              <a:t>Upper </a:t>
            </a:r>
            <a:r>
              <a:rPr sz="3002">
                <a:solidFill>
                  <a:srgbClr val="FFFFFF"/>
                </a:solidFill>
              </a:rPr>
              <a:t>Selwyn</a:t>
            </a:r>
            <a:r>
              <a:rPr sz="3002" spc="-106">
                <a:solidFill>
                  <a:srgbClr val="FFFFFF"/>
                </a:solidFill>
              </a:rPr>
              <a:t> </a:t>
            </a:r>
            <a:r>
              <a:rPr sz="3002" spc="-12">
                <a:solidFill>
                  <a:srgbClr val="FFFFFF"/>
                </a:solidFill>
              </a:rPr>
              <a:t>Huts</a:t>
            </a:r>
            <a:endParaRPr sz="3002"/>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7D2E3A-FB09-9C96-EE14-E9DC4E77810C}"/>
              </a:ext>
            </a:extLst>
          </p:cNvPr>
          <p:cNvSpPr txBox="1"/>
          <p:nvPr/>
        </p:nvSpPr>
        <p:spPr>
          <a:xfrm>
            <a:off x="1265168" y="1975568"/>
            <a:ext cx="6012325" cy="3452099"/>
          </a:xfrm>
          <a:prstGeom prst="rect">
            <a:avLst/>
          </a:prstGeom>
          <a:noFill/>
        </p:spPr>
        <p:txBody>
          <a:bodyPr wrap="square">
            <a:spAutoFit/>
          </a:bodyPr>
          <a:lstStyle/>
          <a:p>
            <a:pPr defTabSz="554492"/>
            <a:r>
              <a:rPr lang="en-NZ" sz="2426" kern="0">
                <a:solidFill>
                  <a:sysClr val="windowText" lastClr="000000"/>
                </a:solidFill>
                <a:latin typeface="Arial"/>
                <a:cs typeface="Arial"/>
              </a:rPr>
              <a:t>Wastewater upgrade needed</a:t>
            </a:r>
          </a:p>
          <a:p>
            <a:pPr defTabSz="554492"/>
            <a:endParaRPr lang="en-NZ" sz="2426" kern="0">
              <a:solidFill>
                <a:sysClr val="windowText" lastClr="000000"/>
              </a:solidFill>
              <a:latin typeface="Arial"/>
              <a:cs typeface="Arial"/>
            </a:endParaRPr>
          </a:p>
          <a:p>
            <a:pPr defTabSz="554492"/>
            <a:r>
              <a:rPr lang="en-NZ" sz="2426" kern="0">
                <a:solidFill>
                  <a:sysClr val="windowText" lastClr="000000"/>
                </a:solidFill>
                <a:latin typeface="Arial"/>
                <a:cs typeface="Arial"/>
              </a:rPr>
              <a:t>Changes to neighbouring hut communities</a:t>
            </a:r>
          </a:p>
          <a:p>
            <a:pPr defTabSz="554492"/>
            <a:endParaRPr lang="en-NZ" sz="2426" kern="0">
              <a:solidFill>
                <a:sysClr val="windowText" lastClr="000000"/>
              </a:solidFill>
              <a:latin typeface="Arial"/>
              <a:cs typeface="Arial"/>
            </a:endParaRPr>
          </a:p>
          <a:p>
            <a:pPr defTabSz="554492"/>
            <a:r>
              <a:rPr lang="en-NZ" sz="2426" kern="0">
                <a:solidFill>
                  <a:sysClr val="windowText" lastClr="000000"/>
                </a:solidFill>
                <a:latin typeface="Arial"/>
                <a:cs typeface="Arial"/>
              </a:rPr>
              <a:t>Increase in natural disasters meaning more evacuations</a:t>
            </a:r>
          </a:p>
          <a:p>
            <a:pPr defTabSz="554492"/>
            <a:endParaRPr lang="en-NZ" sz="2426" kern="0">
              <a:solidFill>
                <a:sysClr val="windowText" lastClr="000000"/>
              </a:solidFill>
              <a:latin typeface="Arial"/>
              <a:cs typeface="Arial"/>
            </a:endParaRPr>
          </a:p>
          <a:p>
            <a:pPr defTabSz="554492"/>
            <a:endParaRPr lang="en-NZ" sz="2426" kern="0">
              <a:solidFill>
                <a:sysClr val="windowText" lastClr="000000"/>
              </a:solidFill>
              <a:latin typeface="Arial"/>
              <a:cs typeface="Arial"/>
            </a:endParaRPr>
          </a:p>
          <a:p>
            <a:pPr defTabSz="554492"/>
            <a:endParaRPr lang="en-NZ" sz="2426" kern="0">
              <a:solidFill>
                <a:sysClr val="windowText" lastClr="000000"/>
              </a:solidFill>
              <a:latin typeface="Arial"/>
              <a:cs typeface="Arial"/>
            </a:endParaRPr>
          </a:p>
        </p:txBody>
      </p:sp>
      <p:sp>
        <p:nvSpPr>
          <p:cNvPr id="6" name="object 2">
            <a:extLst>
              <a:ext uri="{FF2B5EF4-FFF2-40B4-BE49-F238E27FC236}">
                <a16:creationId xmlns:a16="http://schemas.microsoft.com/office/drawing/2014/main" id="{2F5C2073-FF7E-EDE8-6D93-1F2E6E4B253F}"/>
              </a:ext>
            </a:extLst>
          </p:cNvPr>
          <p:cNvSpPr txBox="1"/>
          <p:nvPr/>
        </p:nvSpPr>
        <p:spPr>
          <a:xfrm>
            <a:off x="9937915" y="6220249"/>
            <a:ext cx="1720854" cy="346679"/>
          </a:xfrm>
          <a:prstGeom prst="rect">
            <a:avLst/>
          </a:prstGeom>
        </p:spPr>
        <p:txBody>
          <a:bodyPr vert="horz" wrap="square" lIns="0" tIns="52369" rIns="0" bIns="0" rtlCol="0">
            <a:spAutoFit/>
          </a:bodyPr>
          <a:lstStyle/>
          <a:p>
            <a:pPr marR="3081" algn="r" defTabSz="554492">
              <a:spcBef>
                <a:spcPts val="412"/>
              </a:spcBef>
            </a:pPr>
            <a:r>
              <a:rPr sz="788" b="1" kern="0" spc="88">
                <a:solidFill>
                  <a:sysClr val="windowText" lastClr="000000"/>
                </a:solidFill>
                <a:latin typeface="Arial"/>
                <a:cs typeface="Arial"/>
              </a:rPr>
              <a:t>UPPER</a:t>
            </a:r>
            <a:r>
              <a:rPr sz="788" b="1" kern="0" spc="200">
                <a:solidFill>
                  <a:sysClr val="windowText" lastClr="000000"/>
                </a:solidFill>
                <a:latin typeface="Arial"/>
                <a:cs typeface="Arial"/>
              </a:rPr>
              <a:t> </a:t>
            </a:r>
            <a:r>
              <a:rPr sz="788" b="1" kern="0" spc="85">
                <a:solidFill>
                  <a:sysClr val="windowText" lastClr="000000"/>
                </a:solidFill>
                <a:latin typeface="Arial"/>
                <a:cs typeface="Arial"/>
              </a:rPr>
              <a:t>SELWYN</a:t>
            </a:r>
            <a:r>
              <a:rPr sz="788" b="1" kern="0" spc="200">
                <a:solidFill>
                  <a:sysClr val="windowText" lastClr="000000"/>
                </a:solidFill>
                <a:latin typeface="Arial"/>
                <a:cs typeface="Arial"/>
              </a:rPr>
              <a:t> </a:t>
            </a:r>
            <a:r>
              <a:rPr sz="788" b="1" kern="0" spc="73">
                <a:solidFill>
                  <a:sysClr val="windowText" lastClr="000000"/>
                </a:solidFill>
                <a:latin typeface="Arial"/>
                <a:cs typeface="Arial"/>
              </a:rPr>
              <a:t>HUTS </a:t>
            </a:r>
            <a:endParaRPr sz="788" kern="0">
              <a:solidFill>
                <a:sysClr val="windowText" lastClr="000000"/>
              </a:solidFill>
              <a:latin typeface="Arial"/>
              <a:cs typeface="Arial"/>
            </a:endParaRPr>
          </a:p>
          <a:p>
            <a:pPr marR="14632" algn="r" defTabSz="554492">
              <a:spcBef>
                <a:spcPts val="352"/>
              </a:spcBef>
              <a:tabLst>
                <a:tab pos="1121306" algn="l"/>
              </a:tabLst>
            </a:pPr>
            <a:r>
              <a:rPr sz="788" kern="0" spc="91">
                <a:solidFill>
                  <a:sysClr val="windowText" lastClr="000000"/>
                </a:solidFill>
                <a:latin typeface="Arial"/>
                <a:cs typeface="Arial"/>
              </a:rPr>
              <a:t>PUBLIC</a:t>
            </a:r>
            <a:r>
              <a:rPr sz="788" kern="0" spc="200">
                <a:solidFill>
                  <a:sysClr val="windowText" lastClr="000000"/>
                </a:solidFill>
                <a:latin typeface="Arial"/>
                <a:cs typeface="Arial"/>
              </a:rPr>
              <a:t> </a:t>
            </a:r>
            <a:r>
              <a:rPr sz="788" kern="0" spc="88">
                <a:solidFill>
                  <a:sysClr val="windowText" lastClr="000000"/>
                </a:solidFill>
                <a:latin typeface="Arial"/>
                <a:cs typeface="Arial"/>
              </a:rPr>
              <a:t>MEETING</a:t>
            </a:r>
            <a:r>
              <a:rPr sz="788" kern="0">
                <a:solidFill>
                  <a:sysClr val="windowText" lastClr="000000"/>
                </a:solidFill>
                <a:latin typeface="Arial"/>
                <a:cs typeface="Arial"/>
              </a:rPr>
              <a:t>	</a:t>
            </a:r>
            <a:r>
              <a:rPr sz="788" kern="0" spc="42">
                <a:solidFill>
                  <a:sysClr val="windowText" lastClr="000000"/>
                </a:solidFill>
                <a:latin typeface="Arial"/>
                <a:cs typeface="Arial"/>
              </a:rPr>
              <a:t>28</a:t>
            </a:r>
            <a:r>
              <a:rPr sz="788" kern="0" spc="176">
                <a:solidFill>
                  <a:sysClr val="windowText" lastClr="000000"/>
                </a:solidFill>
                <a:latin typeface="Arial"/>
                <a:cs typeface="Arial"/>
              </a:rPr>
              <a:t> </a:t>
            </a:r>
            <a:r>
              <a:rPr sz="788" kern="0" spc="76">
                <a:solidFill>
                  <a:sysClr val="windowText" lastClr="000000"/>
                </a:solidFill>
                <a:latin typeface="Arial"/>
                <a:cs typeface="Arial"/>
              </a:rPr>
              <a:t>FEB</a:t>
            </a:r>
            <a:r>
              <a:rPr sz="788" kern="0" spc="176">
                <a:solidFill>
                  <a:sysClr val="windowText" lastClr="000000"/>
                </a:solidFill>
                <a:latin typeface="Arial"/>
                <a:cs typeface="Arial"/>
              </a:rPr>
              <a:t> </a:t>
            </a:r>
            <a:r>
              <a:rPr sz="788" kern="0" spc="27">
                <a:solidFill>
                  <a:sysClr val="windowText" lastClr="000000"/>
                </a:solidFill>
                <a:latin typeface="Arial"/>
                <a:cs typeface="Arial"/>
              </a:rPr>
              <a:t>24</a:t>
            </a:r>
            <a:endParaRPr sz="788" kern="0">
              <a:solidFill>
                <a:sysClr val="windowText" lastClr="000000"/>
              </a:solidFill>
              <a:latin typeface="Arial"/>
              <a:cs typeface="Arial"/>
            </a:endParaRPr>
          </a:p>
        </p:txBody>
      </p:sp>
      <p:sp>
        <p:nvSpPr>
          <p:cNvPr id="13" name="Title 1">
            <a:extLst>
              <a:ext uri="{FF2B5EF4-FFF2-40B4-BE49-F238E27FC236}">
                <a16:creationId xmlns:a16="http://schemas.microsoft.com/office/drawing/2014/main" id="{1E84DE86-C705-A7B9-E6F9-7825D1402ADE}"/>
              </a:ext>
            </a:extLst>
          </p:cNvPr>
          <p:cNvSpPr txBox="1">
            <a:spLocks/>
          </p:cNvSpPr>
          <p:nvPr/>
        </p:nvSpPr>
        <p:spPr>
          <a:xfrm>
            <a:off x="527164" y="307480"/>
            <a:ext cx="7998176" cy="881780"/>
          </a:xfrm>
          <a:prstGeom prst="rect">
            <a:avLst/>
          </a:prstGeom>
        </p:spPr>
        <p:txBody>
          <a:bodyPr wrap="square" lIns="0" tIns="0" rIns="0" bIns="0" anchor="t">
            <a:spAutoFit/>
          </a:bodyPr>
          <a:lstStyle>
            <a:lvl1pPr>
              <a:defRPr sz="9450" b="1" i="0">
                <a:solidFill>
                  <a:schemeClr val="tx1"/>
                </a:solidFill>
                <a:latin typeface="Arial"/>
                <a:ea typeface="+mj-ea"/>
                <a:cs typeface="Arial"/>
              </a:defRPr>
            </a:lvl1pPr>
          </a:lstStyle>
          <a:p>
            <a:pPr defTabSz="554492"/>
            <a:r>
              <a:rPr lang="en-NZ" sz="5700" kern="0">
                <a:solidFill>
                  <a:prstClr val="black"/>
                </a:solidFill>
              </a:rPr>
              <a:t>Where we're at</a:t>
            </a:r>
            <a:endParaRPr lang="en-NZ" sz="5730" kern="0">
              <a:solidFill>
                <a:prstClr val="black"/>
              </a:solidFill>
            </a:endParaRPr>
          </a:p>
        </p:txBody>
      </p:sp>
      <p:pic>
        <p:nvPicPr>
          <p:cNvPr id="3" name="object 5">
            <a:extLst>
              <a:ext uri="{FF2B5EF4-FFF2-40B4-BE49-F238E27FC236}">
                <a16:creationId xmlns:a16="http://schemas.microsoft.com/office/drawing/2014/main" id="{43E75B78-4423-9C9B-7031-6F9D04FDF0E1}"/>
              </a:ext>
            </a:extLst>
          </p:cNvPr>
          <p:cNvPicPr/>
          <p:nvPr/>
        </p:nvPicPr>
        <p:blipFill>
          <a:blip r:embed="rId3" cstate="print"/>
          <a:stretch>
            <a:fillRect/>
          </a:stretch>
        </p:blipFill>
        <p:spPr>
          <a:xfrm>
            <a:off x="7776481" y="1527130"/>
            <a:ext cx="3529627" cy="3900537"/>
          </a:xfrm>
          <a:prstGeom prst="rect">
            <a:avLst/>
          </a:prstGeom>
        </p:spPr>
      </p:pic>
    </p:spTree>
    <p:extLst>
      <p:ext uri="{BB962C8B-B14F-4D97-AF65-F5344CB8AC3E}">
        <p14:creationId xmlns:p14="http://schemas.microsoft.com/office/powerpoint/2010/main" val="223894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F5C2073-FF7E-EDE8-6D93-1F2E6E4B253F}"/>
              </a:ext>
            </a:extLst>
          </p:cNvPr>
          <p:cNvSpPr txBox="1"/>
          <p:nvPr/>
        </p:nvSpPr>
        <p:spPr>
          <a:xfrm>
            <a:off x="9937915" y="6220249"/>
            <a:ext cx="1720854" cy="346679"/>
          </a:xfrm>
          <a:prstGeom prst="rect">
            <a:avLst/>
          </a:prstGeom>
        </p:spPr>
        <p:txBody>
          <a:bodyPr vert="horz" wrap="square" lIns="0" tIns="52369" rIns="0" bIns="0" rtlCol="0">
            <a:spAutoFit/>
          </a:bodyPr>
          <a:lstStyle/>
          <a:p>
            <a:pPr marR="3081" algn="r" defTabSz="554492">
              <a:spcBef>
                <a:spcPts val="412"/>
              </a:spcBef>
            </a:pPr>
            <a:r>
              <a:rPr sz="788" b="1" kern="0" spc="88">
                <a:solidFill>
                  <a:sysClr val="windowText" lastClr="000000"/>
                </a:solidFill>
                <a:latin typeface="Arial"/>
                <a:cs typeface="Arial"/>
              </a:rPr>
              <a:t>UPPER</a:t>
            </a:r>
            <a:r>
              <a:rPr sz="788" b="1" kern="0" spc="200">
                <a:solidFill>
                  <a:sysClr val="windowText" lastClr="000000"/>
                </a:solidFill>
                <a:latin typeface="Arial"/>
                <a:cs typeface="Arial"/>
              </a:rPr>
              <a:t> </a:t>
            </a:r>
            <a:r>
              <a:rPr sz="788" b="1" kern="0" spc="85">
                <a:solidFill>
                  <a:sysClr val="windowText" lastClr="000000"/>
                </a:solidFill>
                <a:latin typeface="Arial"/>
                <a:cs typeface="Arial"/>
              </a:rPr>
              <a:t>SELWYN</a:t>
            </a:r>
            <a:r>
              <a:rPr sz="788" b="1" kern="0" spc="200">
                <a:solidFill>
                  <a:sysClr val="windowText" lastClr="000000"/>
                </a:solidFill>
                <a:latin typeface="Arial"/>
                <a:cs typeface="Arial"/>
              </a:rPr>
              <a:t> </a:t>
            </a:r>
            <a:r>
              <a:rPr sz="788" b="1" kern="0" spc="73">
                <a:solidFill>
                  <a:sysClr val="windowText" lastClr="000000"/>
                </a:solidFill>
                <a:latin typeface="Arial"/>
                <a:cs typeface="Arial"/>
              </a:rPr>
              <a:t>HUTS </a:t>
            </a:r>
            <a:endParaRPr sz="788" kern="0">
              <a:solidFill>
                <a:sysClr val="windowText" lastClr="000000"/>
              </a:solidFill>
              <a:latin typeface="Arial"/>
              <a:cs typeface="Arial"/>
            </a:endParaRPr>
          </a:p>
          <a:p>
            <a:pPr marR="14632" algn="r" defTabSz="554492">
              <a:spcBef>
                <a:spcPts val="352"/>
              </a:spcBef>
              <a:tabLst>
                <a:tab pos="1121306" algn="l"/>
              </a:tabLst>
            </a:pPr>
            <a:r>
              <a:rPr sz="788" kern="0" spc="91">
                <a:solidFill>
                  <a:sysClr val="windowText" lastClr="000000"/>
                </a:solidFill>
                <a:latin typeface="Arial"/>
                <a:cs typeface="Arial"/>
              </a:rPr>
              <a:t>PUBLIC</a:t>
            </a:r>
            <a:r>
              <a:rPr sz="788" kern="0" spc="200">
                <a:solidFill>
                  <a:sysClr val="windowText" lastClr="000000"/>
                </a:solidFill>
                <a:latin typeface="Arial"/>
                <a:cs typeface="Arial"/>
              </a:rPr>
              <a:t> </a:t>
            </a:r>
            <a:r>
              <a:rPr sz="788" kern="0" spc="88">
                <a:solidFill>
                  <a:sysClr val="windowText" lastClr="000000"/>
                </a:solidFill>
                <a:latin typeface="Arial"/>
                <a:cs typeface="Arial"/>
              </a:rPr>
              <a:t>MEETING</a:t>
            </a:r>
            <a:r>
              <a:rPr sz="788" kern="0">
                <a:solidFill>
                  <a:sysClr val="windowText" lastClr="000000"/>
                </a:solidFill>
                <a:latin typeface="Arial"/>
                <a:cs typeface="Arial"/>
              </a:rPr>
              <a:t>	</a:t>
            </a:r>
            <a:r>
              <a:rPr sz="788" kern="0" spc="42">
                <a:solidFill>
                  <a:sysClr val="windowText" lastClr="000000"/>
                </a:solidFill>
                <a:latin typeface="Arial"/>
                <a:cs typeface="Arial"/>
              </a:rPr>
              <a:t>28</a:t>
            </a:r>
            <a:r>
              <a:rPr sz="788" kern="0" spc="176">
                <a:solidFill>
                  <a:sysClr val="windowText" lastClr="000000"/>
                </a:solidFill>
                <a:latin typeface="Arial"/>
                <a:cs typeface="Arial"/>
              </a:rPr>
              <a:t> </a:t>
            </a:r>
            <a:r>
              <a:rPr sz="788" kern="0" spc="76">
                <a:solidFill>
                  <a:sysClr val="windowText" lastClr="000000"/>
                </a:solidFill>
                <a:latin typeface="Arial"/>
                <a:cs typeface="Arial"/>
              </a:rPr>
              <a:t>FEB</a:t>
            </a:r>
            <a:r>
              <a:rPr sz="788" kern="0" spc="176">
                <a:solidFill>
                  <a:sysClr val="windowText" lastClr="000000"/>
                </a:solidFill>
                <a:latin typeface="Arial"/>
                <a:cs typeface="Arial"/>
              </a:rPr>
              <a:t> </a:t>
            </a:r>
            <a:r>
              <a:rPr sz="788" kern="0" spc="27">
                <a:solidFill>
                  <a:sysClr val="windowText" lastClr="000000"/>
                </a:solidFill>
                <a:latin typeface="Arial"/>
                <a:cs typeface="Arial"/>
              </a:rPr>
              <a:t>24</a:t>
            </a:r>
            <a:endParaRPr sz="788" kern="0">
              <a:solidFill>
                <a:sysClr val="windowText" lastClr="000000"/>
              </a:solidFill>
              <a:latin typeface="Arial"/>
              <a:cs typeface="Arial"/>
            </a:endParaRPr>
          </a:p>
        </p:txBody>
      </p:sp>
      <p:pic>
        <p:nvPicPr>
          <p:cNvPr id="3" name="Picture 2" descr="A map of the upper selwyn huts&#10;&#10;Description automatically generated">
            <a:extLst>
              <a:ext uri="{FF2B5EF4-FFF2-40B4-BE49-F238E27FC236}">
                <a16:creationId xmlns:a16="http://schemas.microsoft.com/office/drawing/2014/main" id="{8CA84F94-D251-1895-FFDE-28FA3FCC6D8B}"/>
              </a:ext>
            </a:extLst>
          </p:cNvPr>
          <p:cNvPicPr>
            <a:picLocks noChangeAspect="1"/>
          </p:cNvPicPr>
          <p:nvPr/>
        </p:nvPicPr>
        <p:blipFill rotWithShape="1">
          <a:blip r:embed="rId3"/>
          <a:srcRect l="5830" t="2693" r="7512" b="9021"/>
          <a:stretch/>
        </p:blipFill>
        <p:spPr>
          <a:xfrm>
            <a:off x="1190624" y="1260595"/>
            <a:ext cx="8391526" cy="5397804"/>
          </a:xfrm>
          <a:prstGeom prst="rect">
            <a:avLst/>
          </a:prstGeom>
        </p:spPr>
      </p:pic>
      <p:sp>
        <p:nvSpPr>
          <p:cNvPr id="7" name="Title 1">
            <a:extLst>
              <a:ext uri="{FF2B5EF4-FFF2-40B4-BE49-F238E27FC236}">
                <a16:creationId xmlns:a16="http://schemas.microsoft.com/office/drawing/2014/main" id="{AF290E26-413D-033E-D51C-AAFA05161987}"/>
              </a:ext>
            </a:extLst>
          </p:cNvPr>
          <p:cNvSpPr txBox="1">
            <a:spLocks/>
          </p:cNvSpPr>
          <p:nvPr/>
        </p:nvSpPr>
        <p:spPr>
          <a:xfrm>
            <a:off x="527164" y="307480"/>
            <a:ext cx="10723791" cy="877163"/>
          </a:xfrm>
          <a:prstGeom prst="rect">
            <a:avLst/>
          </a:prstGeom>
        </p:spPr>
        <p:txBody>
          <a:bodyPr wrap="square" lIns="0" tIns="0" rIns="0" bIns="0" anchor="t">
            <a:spAutoFit/>
          </a:bodyPr>
          <a:lstStyle>
            <a:lvl1pPr>
              <a:defRPr sz="9450" b="1" i="0">
                <a:solidFill>
                  <a:schemeClr val="tx1"/>
                </a:solidFill>
                <a:latin typeface="Arial"/>
                <a:ea typeface="+mj-ea"/>
                <a:cs typeface="Arial"/>
              </a:defRPr>
            </a:lvl1pPr>
          </a:lstStyle>
          <a:p>
            <a:pPr defTabSz="554492"/>
            <a:r>
              <a:rPr lang="en-NZ" sz="5700" kern="0">
                <a:solidFill>
                  <a:prstClr val="black"/>
                </a:solidFill>
              </a:rPr>
              <a:t>Neighbouring communities</a:t>
            </a:r>
          </a:p>
        </p:txBody>
      </p:sp>
    </p:spTree>
    <p:extLst>
      <p:ext uri="{BB962C8B-B14F-4D97-AF65-F5344CB8AC3E}">
        <p14:creationId xmlns:p14="http://schemas.microsoft.com/office/powerpoint/2010/main" val="981255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2" y="3175"/>
            <a:ext cx="12188064" cy="6854534"/>
          </a:xfrm>
          <a:custGeom>
            <a:avLst/>
            <a:gdLst/>
            <a:ahLst/>
            <a:cxnLst/>
            <a:rect l="l" t="t" r="r" b="b"/>
            <a:pathLst>
              <a:path w="20099020" h="11303635">
                <a:moveTo>
                  <a:pt x="20098853" y="0"/>
                </a:moveTo>
                <a:lnTo>
                  <a:pt x="0" y="0"/>
                </a:lnTo>
                <a:lnTo>
                  <a:pt x="0" y="11303320"/>
                </a:lnTo>
                <a:lnTo>
                  <a:pt x="20098853" y="11303320"/>
                </a:lnTo>
                <a:lnTo>
                  <a:pt x="20098853" y="0"/>
                </a:lnTo>
                <a:close/>
              </a:path>
            </a:pathLst>
          </a:custGeom>
          <a:solidFill>
            <a:srgbClr val="003959"/>
          </a:solidFill>
        </p:spPr>
        <p:txBody>
          <a:bodyPr wrap="square" lIns="0" tIns="0" rIns="0" bIns="0" rtlCol="0"/>
          <a:lstStyle/>
          <a:p>
            <a:pPr defTabSz="554492"/>
            <a:endParaRPr sz="1092" kern="0">
              <a:solidFill>
                <a:prstClr val="white"/>
              </a:solidFill>
            </a:endParaRPr>
          </a:p>
        </p:txBody>
      </p:sp>
      <p:sp>
        <p:nvSpPr>
          <p:cNvPr id="3" name="object 3"/>
          <p:cNvSpPr txBox="1">
            <a:spLocks noGrp="1"/>
          </p:cNvSpPr>
          <p:nvPr>
            <p:ph type="title"/>
          </p:nvPr>
        </p:nvSpPr>
        <p:spPr>
          <a:xfrm>
            <a:off x="2300439" y="2112130"/>
            <a:ext cx="7633135" cy="2105337"/>
          </a:xfrm>
          <a:prstGeom prst="rect">
            <a:avLst/>
          </a:prstGeom>
        </p:spPr>
        <p:txBody>
          <a:bodyPr vert="horz" wrap="square" lIns="0" tIns="338472" rIns="0" bIns="0" rtlCol="0">
            <a:spAutoFit/>
          </a:bodyPr>
          <a:lstStyle/>
          <a:p>
            <a:pPr marL="7701" algn="ctr">
              <a:spcBef>
                <a:spcPts val="2665"/>
              </a:spcBef>
            </a:pPr>
            <a:r>
              <a:rPr lang="en-NZ">
                <a:solidFill>
                  <a:schemeClr val="bg1"/>
                </a:solidFill>
              </a:rPr>
              <a:t>Wastewater and the pipeline</a:t>
            </a:r>
            <a:endParaRPr spc="-12">
              <a:solidFill>
                <a:schemeClr val="bg1"/>
              </a:solidFill>
            </a:endParaRPr>
          </a:p>
        </p:txBody>
      </p:sp>
      <p:sp>
        <p:nvSpPr>
          <p:cNvPr id="4" name="object 2">
            <a:extLst>
              <a:ext uri="{FF2B5EF4-FFF2-40B4-BE49-F238E27FC236}">
                <a16:creationId xmlns:a16="http://schemas.microsoft.com/office/drawing/2014/main" id="{4C26DA70-8BDB-31A7-0E40-A201FF55DC15}"/>
              </a:ext>
            </a:extLst>
          </p:cNvPr>
          <p:cNvSpPr txBox="1"/>
          <p:nvPr/>
        </p:nvSpPr>
        <p:spPr>
          <a:xfrm>
            <a:off x="9937915" y="6220249"/>
            <a:ext cx="1720854" cy="346679"/>
          </a:xfrm>
          <a:prstGeom prst="rect">
            <a:avLst/>
          </a:prstGeom>
        </p:spPr>
        <p:txBody>
          <a:bodyPr vert="horz" wrap="square" lIns="0" tIns="52369" rIns="0" bIns="0" rtlCol="0">
            <a:spAutoFit/>
          </a:bodyPr>
          <a:lstStyle/>
          <a:p>
            <a:pPr marR="3081" algn="r" defTabSz="554492">
              <a:spcBef>
                <a:spcPts val="412"/>
              </a:spcBef>
            </a:pPr>
            <a:r>
              <a:rPr sz="788" b="1" kern="0" spc="88">
                <a:solidFill>
                  <a:prstClr val="white"/>
                </a:solidFill>
                <a:latin typeface="Arial"/>
                <a:cs typeface="Arial"/>
              </a:rPr>
              <a:t>UPPER</a:t>
            </a:r>
            <a:r>
              <a:rPr sz="788" b="1" kern="0" spc="200">
                <a:solidFill>
                  <a:prstClr val="white"/>
                </a:solidFill>
                <a:latin typeface="Arial"/>
                <a:cs typeface="Arial"/>
              </a:rPr>
              <a:t> </a:t>
            </a:r>
            <a:r>
              <a:rPr sz="788" b="1" kern="0" spc="85">
                <a:solidFill>
                  <a:prstClr val="white"/>
                </a:solidFill>
                <a:latin typeface="Arial"/>
                <a:cs typeface="Arial"/>
              </a:rPr>
              <a:t>SELWYN</a:t>
            </a:r>
            <a:r>
              <a:rPr sz="788" b="1" kern="0" spc="200">
                <a:solidFill>
                  <a:prstClr val="white"/>
                </a:solidFill>
                <a:latin typeface="Arial"/>
                <a:cs typeface="Arial"/>
              </a:rPr>
              <a:t> </a:t>
            </a:r>
            <a:r>
              <a:rPr sz="788" b="1" kern="0" spc="73">
                <a:solidFill>
                  <a:prstClr val="white"/>
                </a:solidFill>
                <a:latin typeface="Arial"/>
                <a:cs typeface="Arial"/>
              </a:rPr>
              <a:t>HUTS </a:t>
            </a:r>
            <a:endParaRPr sz="788" kern="0">
              <a:solidFill>
                <a:prstClr val="white"/>
              </a:solidFill>
              <a:latin typeface="Arial"/>
              <a:cs typeface="Arial"/>
            </a:endParaRPr>
          </a:p>
          <a:p>
            <a:pPr marR="14632" algn="r" defTabSz="554492">
              <a:spcBef>
                <a:spcPts val="352"/>
              </a:spcBef>
              <a:tabLst>
                <a:tab pos="1121306" algn="l"/>
              </a:tabLst>
            </a:pPr>
            <a:r>
              <a:rPr sz="788" kern="0" spc="91">
                <a:solidFill>
                  <a:prstClr val="white"/>
                </a:solidFill>
                <a:latin typeface="Arial"/>
                <a:cs typeface="Arial"/>
              </a:rPr>
              <a:t>PUBLIC</a:t>
            </a:r>
            <a:r>
              <a:rPr sz="788" kern="0" spc="200">
                <a:solidFill>
                  <a:prstClr val="white"/>
                </a:solidFill>
                <a:latin typeface="Arial"/>
                <a:cs typeface="Arial"/>
              </a:rPr>
              <a:t> </a:t>
            </a:r>
            <a:r>
              <a:rPr sz="788" kern="0" spc="88">
                <a:solidFill>
                  <a:prstClr val="white"/>
                </a:solidFill>
                <a:latin typeface="Arial"/>
                <a:cs typeface="Arial"/>
              </a:rPr>
              <a:t>MEETING</a:t>
            </a:r>
            <a:r>
              <a:rPr sz="788" kern="0">
                <a:solidFill>
                  <a:prstClr val="white"/>
                </a:solidFill>
                <a:latin typeface="Arial"/>
                <a:cs typeface="Arial"/>
              </a:rPr>
              <a:t>	</a:t>
            </a:r>
            <a:r>
              <a:rPr sz="788" kern="0" spc="42">
                <a:solidFill>
                  <a:prstClr val="white"/>
                </a:solidFill>
                <a:latin typeface="Arial"/>
                <a:cs typeface="Arial"/>
              </a:rPr>
              <a:t>28</a:t>
            </a:r>
            <a:r>
              <a:rPr sz="788" kern="0" spc="176">
                <a:solidFill>
                  <a:prstClr val="white"/>
                </a:solidFill>
                <a:latin typeface="Arial"/>
                <a:cs typeface="Arial"/>
              </a:rPr>
              <a:t> </a:t>
            </a:r>
            <a:r>
              <a:rPr sz="788" kern="0" spc="76">
                <a:solidFill>
                  <a:prstClr val="white"/>
                </a:solidFill>
                <a:latin typeface="Arial"/>
                <a:cs typeface="Arial"/>
              </a:rPr>
              <a:t>FEB</a:t>
            </a:r>
            <a:r>
              <a:rPr sz="788" kern="0" spc="176">
                <a:solidFill>
                  <a:prstClr val="white"/>
                </a:solidFill>
                <a:latin typeface="Arial"/>
                <a:cs typeface="Arial"/>
              </a:rPr>
              <a:t> </a:t>
            </a:r>
            <a:r>
              <a:rPr sz="788" kern="0" spc="27">
                <a:solidFill>
                  <a:prstClr val="white"/>
                </a:solidFill>
                <a:latin typeface="Arial"/>
                <a:cs typeface="Arial"/>
              </a:rPr>
              <a:t>24</a:t>
            </a:r>
            <a:endParaRPr sz="788" kern="0">
              <a:solidFill>
                <a:prstClr val="white"/>
              </a:solidFill>
              <a:latin typeface="Arial"/>
              <a:cs typeface="Arial"/>
            </a:endParaRPr>
          </a:p>
        </p:txBody>
      </p:sp>
    </p:spTree>
    <p:extLst>
      <p:ext uri="{BB962C8B-B14F-4D97-AF65-F5344CB8AC3E}">
        <p14:creationId xmlns:p14="http://schemas.microsoft.com/office/powerpoint/2010/main" val="1273456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3081" algn="r" defTabSz="554492">
              <a:lnSpc>
                <a:spcPts val="943"/>
              </a:lnSpc>
            </a:pPr>
            <a:r>
              <a:rPr kern="0" spc="88">
                <a:solidFill>
                  <a:prstClr val="black"/>
                </a:solidFill>
              </a:rPr>
              <a:t>UPPER</a:t>
            </a:r>
            <a:r>
              <a:rPr kern="0" spc="200">
                <a:solidFill>
                  <a:prstClr val="black"/>
                </a:solidFill>
              </a:rPr>
              <a:t> </a:t>
            </a:r>
            <a:r>
              <a:rPr kern="0" spc="85">
                <a:solidFill>
                  <a:prstClr val="black"/>
                </a:solidFill>
              </a:rPr>
              <a:t>SELWYN</a:t>
            </a:r>
            <a:r>
              <a:rPr kern="0" spc="200">
                <a:solidFill>
                  <a:prstClr val="black"/>
                </a:solidFill>
              </a:rPr>
              <a:t> </a:t>
            </a:r>
            <a:r>
              <a:rPr kern="0" spc="73">
                <a:solidFill>
                  <a:prstClr val="black"/>
                </a:solidFill>
              </a:rPr>
              <a:t>HUTS </a:t>
            </a:r>
          </a:p>
          <a:p>
            <a:pPr marR="14632" algn="r" defTabSz="554492">
              <a:spcBef>
                <a:spcPts val="352"/>
              </a:spcBef>
              <a:tabLst>
                <a:tab pos="1121306" algn="l"/>
              </a:tabLst>
            </a:pPr>
            <a:r>
              <a:rPr b="0" kern="0" spc="91">
                <a:solidFill>
                  <a:prstClr val="black"/>
                </a:solidFill>
              </a:rPr>
              <a:t>PUBLIC</a:t>
            </a:r>
            <a:r>
              <a:rPr b="0" kern="0" spc="200">
                <a:solidFill>
                  <a:prstClr val="black"/>
                </a:solidFill>
              </a:rPr>
              <a:t> </a:t>
            </a:r>
            <a:r>
              <a:rPr b="0" kern="0" spc="88">
                <a:solidFill>
                  <a:prstClr val="black"/>
                </a:solidFill>
              </a:rPr>
              <a:t>MEETING</a:t>
            </a:r>
            <a:r>
              <a:rPr b="0" kern="0">
                <a:solidFill>
                  <a:prstClr val="black"/>
                </a:solidFill>
              </a:rPr>
              <a:t>	</a:t>
            </a:r>
            <a:r>
              <a:rPr b="0" kern="0" spc="42">
                <a:solidFill>
                  <a:prstClr val="black"/>
                </a:solidFill>
              </a:rPr>
              <a:t>28</a:t>
            </a:r>
            <a:r>
              <a:rPr b="0" kern="0" spc="176">
                <a:solidFill>
                  <a:prstClr val="black"/>
                </a:solidFill>
              </a:rPr>
              <a:t> </a:t>
            </a:r>
            <a:r>
              <a:rPr b="0" kern="0" spc="76">
                <a:solidFill>
                  <a:prstClr val="black"/>
                </a:solidFill>
              </a:rPr>
              <a:t>FEB</a:t>
            </a:r>
            <a:r>
              <a:rPr b="0" kern="0" spc="176">
                <a:solidFill>
                  <a:prstClr val="black"/>
                </a:solidFill>
              </a:rPr>
              <a:t> </a:t>
            </a:r>
            <a:r>
              <a:rPr b="0" kern="0" spc="27">
                <a:solidFill>
                  <a:prstClr val="black"/>
                </a:solidFill>
              </a:rPr>
              <a:t>24</a:t>
            </a:r>
          </a:p>
        </p:txBody>
      </p:sp>
      <p:sp>
        <p:nvSpPr>
          <p:cNvPr id="2" name="object 2"/>
          <p:cNvSpPr txBox="1"/>
          <p:nvPr/>
        </p:nvSpPr>
        <p:spPr>
          <a:xfrm>
            <a:off x="1178198" y="1763024"/>
            <a:ext cx="10673990" cy="4867448"/>
          </a:xfrm>
          <a:prstGeom prst="rect">
            <a:avLst/>
          </a:prstGeom>
        </p:spPr>
        <p:txBody>
          <a:bodyPr vert="horz" wrap="square" lIns="0" tIns="56604" rIns="0" bIns="0" rtlCol="0" anchor="t">
            <a:spAutoFit/>
          </a:bodyPr>
          <a:lstStyle/>
          <a:p>
            <a:pPr marL="7620" defTabSz="554492">
              <a:lnSpc>
                <a:spcPts val="2871"/>
              </a:lnSpc>
              <a:tabLst>
                <a:tab pos="464772" algn="l"/>
              </a:tabLst>
            </a:pPr>
            <a:r>
              <a:rPr lang="en-NZ" sz="2350" kern="0" dirty="0">
                <a:solidFill>
                  <a:sysClr val="windowText" lastClr="000000"/>
                </a:solidFill>
                <a:latin typeface="Arial"/>
                <a:cs typeface="Arial"/>
              </a:rPr>
              <a:t>Environment Canterbury resource consent expired</a:t>
            </a:r>
          </a:p>
          <a:p>
            <a:pPr marL="7620" defTabSz="554492">
              <a:lnSpc>
                <a:spcPts val="2871"/>
              </a:lnSpc>
              <a:tabLst>
                <a:tab pos="464772" algn="l"/>
              </a:tabLst>
            </a:pPr>
            <a:endParaRPr lang="en-NZ" sz="2350" kern="0" dirty="0">
              <a:solidFill>
                <a:sysClr val="windowText" lastClr="000000"/>
              </a:solidFill>
              <a:latin typeface="Arial"/>
              <a:cs typeface="Arial"/>
            </a:endParaRPr>
          </a:p>
          <a:p>
            <a:pPr marL="7620" defTabSz="554492">
              <a:lnSpc>
                <a:spcPts val="2871"/>
              </a:lnSpc>
              <a:tabLst>
                <a:tab pos="464772" algn="l"/>
              </a:tabLst>
            </a:pPr>
            <a:r>
              <a:rPr lang="en-NZ" sz="2350" kern="0" dirty="0">
                <a:solidFill>
                  <a:sysClr val="windowText" lastClr="000000"/>
                </a:solidFill>
                <a:latin typeface="Arial"/>
                <a:cs typeface="Arial"/>
              </a:rPr>
              <a:t>New pipeline had been planned: </a:t>
            </a:r>
          </a:p>
          <a:p>
            <a:pPr marL="7620" defTabSz="554492">
              <a:lnSpc>
                <a:spcPts val="2871"/>
              </a:lnSpc>
              <a:tabLst>
                <a:tab pos="464772" algn="l"/>
              </a:tabLst>
            </a:pPr>
            <a:endParaRPr lang="en-NZ" sz="2350" kern="0" dirty="0">
              <a:solidFill>
                <a:sysClr val="windowText" lastClr="000000"/>
              </a:solidFill>
              <a:latin typeface="Arial"/>
              <a:cs typeface="Arial"/>
            </a:endParaRPr>
          </a:p>
          <a:p>
            <a:pPr marL="1722120" lvl="3" indent="-342900" defTabSz="554492">
              <a:lnSpc>
                <a:spcPts val="2871"/>
              </a:lnSpc>
              <a:buFont typeface="Wingdings" panose="05000000000000000000" pitchFamily="2" charset="2"/>
              <a:buChar char="§"/>
              <a:tabLst>
                <a:tab pos="464772" algn="l"/>
              </a:tabLst>
            </a:pPr>
            <a:r>
              <a:rPr lang="en-NZ" sz="2350" kern="0" dirty="0">
                <a:solidFill>
                  <a:sysClr val="windowText" lastClr="000000"/>
                </a:solidFill>
                <a:latin typeface="Arial"/>
                <a:cs typeface="Arial"/>
              </a:rPr>
              <a:t>Resource Consent for the work is delayed</a:t>
            </a:r>
          </a:p>
          <a:p>
            <a:pPr marL="1379220" lvl="3" defTabSz="554492">
              <a:lnSpc>
                <a:spcPts val="2871"/>
              </a:lnSpc>
              <a:tabLst>
                <a:tab pos="464772" algn="l"/>
              </a:tabLst>
            </a:pPr>
            <a:endParaRPr lang="en-NZ" sz="2350" kern="0" dirty="0">
              <a:solidFill>
                <a:sysClr val="windowText" lastClr="000000"/>
              </a:solidFill>
              <a:latin typeface="Arial"/>
              <a:cs typeface="Arial"/>
            </a:endParaRPr>
          </a:p>
          <a:p>
            <a:pPr marL="1722120" lvl="3" indent="-342900" defTabSz="554492">
              <a:lnSpc>
                <a:spcPts val="2871"/>
              </a:lnSpc>
              <a:buFont typeface="Wingdings" panose="05000000000000000000" pitchFamily="2" charset="2"/>
              <a:buChar char="§"/>
              <a:tabLst>
                <a:tab pos="464772" algn="l"/>
              </a:tabLst>
            </a:pPr>
            <a:r>
              <a:rPr lang="en-NZ" sz="2350" kern="0" dirty="0">
                <a:solidFill>
                  <a:sysClr val="windowText" lastClr="000000"/>
                </a:solidFill>
                <a:latin typeface="Arial"/>
                <a:cs typeface="Arial"/>
              </a:rPr>
              <a:t>Delays in getting started</a:t>
            </a:r>
          </a:p>
          <a:p>
            <a:pPr marL="1722120" lvl="3" indent="-342900" defTabSz="554492">
              <a:lnSpc>
                <a:spcPts val="2871"/>
              </a:lnSpc>
              <a:buFont typeface="Wingdings" panose="05000000000000000000" pitchFamily="2" charset="2"/>
              <a:buChar char="§"/>
              <a:tabLst>
                <a:tab pos="464772" algn="l"/>
              </a:tabLst>
            </a:pPr>
            <a:endParaRPr lang="en-NZ" sz="2350" kern="0" dirty="0">
              <a:solidFill>
                <a:sysClr val="windowText" lastClr="000000"/>
              </a:solidFill>
              <a:latin typeface="Arial"/>
              <a:cs typeface="Arial"/>
            </a:endParaRPr>
          </a:p>
          <a:p>
            <a:pPr marL="1722120" lvl="3" indent="-342900" defTabSz="554492">
              <a:lnSpc>
                <a:spcPts val="2871"/>
              </a:lnSpc>
              <a:buFont typeface="Wingdings" panose="05000000000000000000" pitchFamily="2" charset="2"/>
              <a:buChar char="§"/>
              <a:tabLst>
                <a:tab pos="464772" algn="l"/>
              </a:tabLst>
            </a:pPr>
            <a:r>
              <a:rPr lang="en-NZ" sz="2350" kern="0" dirty="0">
                <a:solidFill>
                  <a:sysClr val="windowText" lastClr="000000"/>
                </a:solidFill>
                <a:latin typeface="Arial"/>
                <a:cs typeface="Arial"/>
              </a:rPr>
              <a:t>Cost has increased due to inflation</a:t>
            </a:r>
          </a:p>
          <a:p>
            <a:pPr marL="7620" defTabSz="554492">
              <a:lnSpc>
                <a:spcPts val="2871"/>
              </a:lnSpc>
              <a:tabLst>
                <a:tab pos="464772" algn="l"/>
              </a:tabLst>
            </a:pPr>
            <a:endParaRPr lang="en-NZ" sz="2350" kern="0" dirty="0">
              <a:solidFill>
                <a:sysClr val="windowText" lastClr="000000"/>
              </a:solidFill>
              <a:latin typeface="Arial"/>
              <a:cs typeface="Arial"/>
            </a:endParaRPr>
          </a:p>
          <a:p>
            <a:pPr marL="7620" defTabSz="554492">
              <a:lnSpc>
                <a:spcPts val="2871"/>
              </a:lnSpc>
              <a:tabLst>
                <a:tab pos="464772" algn="l"/>
              </a:tabLst>
            </a:pPr>
            <a:r>
              <a:rPr lang="en-NZ" sz="2350" kern="0" dirty="0">
                <a:solidFill>
                  <a:sysClr val="windowText" lastClr="000000"/>
                </a:solidFill>
                <a:latin typeface="Arial"/>
                <a:cs typeface="Arial"/>
              </a:rPr>
              <a:t>Need to look at other options</a:t>
            </a:r>
          </a:p>
          <a:p>
            <a:pPr marL="7620" defTabSz="554492">
              <a:lnSpc>
                <a:spcPts val="2871"/>
              </a:lnSpc>
              <a:tabLst>
                <a:tab pos="464772" algn="l"/>
              </a:tabLst>
            </a:pPr>
            <a:endParaRPr lang="en-NZ" sz="2350" kern="0" dirty="0">
              <a:solidFill>
                <a:sysClr val="windowText" lastClr="000000"/>
              </a:solidFill>
              <a:latin typeface="Arial"/>
              <a:cs typeface="Arial"/>
            </a:endParaRPr>
          </a:p>
          <a:p>
            <a:pPr marL="7620" defTabSz="554492">
              <a:lnSpc>
                <a:spcPts val="2871"/>
              </a:lnSpc>
              <a:tabLst>
                <a:tab pos="451680" algn="l"/>
              </a:tabLst>
            </a:pPr>
            <a:endParaRPr lang="en-NZ" sz="2350" kern="0" dirty="0">
              <a:solidFill>
                <a:sysClr val="windowText" lastClr="000000"/>
              </a:solidFill>
              <a:latin typeface="Arial"/>
              <a:cs typeface="Arial"/>
            </a:endParaRPr>
          </a:p>
        </p:txBody>
      </p:sp>
      <p:sp>
        <p:nvSpPr>
          <p:cNvPr id="3" name="object 3"/>
          <p:cNvSpPr txBox="1">
            <a:spLocks noGrp="1"/>
          </p:cNvSpPr>
          <p:nvPr>
            <p:ph type="title"/>
          </p:nvPr>
        </p:nvSpPr>
        <p:spPr>
          <a:xfrm>
            <a:off x="735624" y="657520"/>
            <a:ext cx="10923144" cy="896594"/>
          </a:xfrm>
          <a:prstGeom prst="rect">
            <a:avLst/>
          </a:prstGeom>
        </p:spPr>
        <p:txBody>
          <a:bodyPr vert="horz" wrap="square" lIns="0" tIns="138623" rIns="0" bIns="0" rtlCol="0">
            <a:spAutoFit/>
          </a:bodyPr>
          <a:lstStyle/>
          <a:p>
            <a:pPr marL="7701" marR="3081">
              <a:lnSpc>
                <a:spcPts val="5888"/>
              </a:lnSpc>
              <a:spcBef>
                <a:spcPts val="1092"/>
              </a:spcBef>
            </a:pPr>
            <a:r>
              <a:rPr sz="4002"/>
              <a:t>Waste</a:t>
            </a:r>
            <a:r>
              <a:rPr lang="en-NZ" sz="4002" spc="-221"/>
              <a:t>w</a:t>
            </a:r>
            <a:r>
              <a:rPr sz="4002" spc="-6" err="1"/>
              <a:t>ater</a:t>
            </a:r>
            <a:r>
              <a:rPr lang="en-NZ" sz="4002" spc="-6"/>
              <a:t> </a:t>
            </a:r>
            <a:r>
              <a:rPr lang="en-NZ" spc="-6">
                <a:solidFill>
                  <a:srgbClr val="003959"/>
                </a:solidFill>
              </a:rPr>
              <a:t>Pipeline</a:t>
            </a:r>
            <a:endParaRPr spc="-6">
              <a:solidFill>
                <a:srgbClr val="00395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3081" algn="r" defTabSz="554492">
              <a:lnSpc>
                <a:spcPts val="943"/>
              </a:lnSpc>
            </a:pPr>
            <a:r>
              <a:rPr kern="0" spc="88">
                <a:solidFill>
                  <a:prstClr val="black"/>
                </a:solidFill>
              </a:rPr>
              <a:t>UPPER</a:t>
            </a:r>
            <a:r>
              <a:rPr kern="0" spc="200">
                <a:solidFill>
                  <a:prstClr val="black"/>
                </a:solidFill>
              </a:rPr>
              <a:t> </a:t>
            </a:r>
            <a:r>
              <a:rPr kern="0" spc="85">
                <a:solidFill>
                  <a:prstClr val="black"/>
                </a:solidFill>
              </a:rPr>
              <a:t>SELWYN</a:t>
            </a:r>
            <a:r>
              <a:rPr kern="0" spc="200">
                <a:solidFill>
                  <a:prstClr val="black"/>
                </a:solidFill>
              </a:rPr>
              <a:t> </a:t>
            </a:r>
            <a:r>
              <a:rPr kern="0" spc="73">
                <a:solidFill>
                  <a:prstClr val="black"/>
                </a:solidFill>
              </a:rPr>
              <a:t>HUTS </a:t>
            </a:r>
          </a:p>
          <a:p>
            <a:pPr marR="14632" algn="r" defTabSz="554492">
              <a:spcBef>
                <a:spcPts val="352"/>
              </a:spcBef>
              <a:tabLst>
                <a:tab pos="1121306" algn="l"/>
              </a:tabLst>
            </a:pPr>
            <a:r>
              <a:rPr b="0" kern="0" spc="91">
                <a:solidFill>
                  <a:prstClr val="black"/>
                </a:solidFill>
              </a:rPr>
              <a:t>PUBLIC</a:t>
            </a:r>
            <a:r>
              <a:rPr b="0" kern="0" spc="200">
                <a:solidFill>
                  <a:prstClr val="black"/>
                </a:solidFill>
              </a:rPr>
              <a:t> </a:t>
            </a:r>
            <a:r>
              <a:rPr b="0" kern="0" spc="88">
                <a:solidFill>
                  <a:prstClr val="black"/>
                </a:solidFill>
              </a:rPr>
              <a:t>MEETING</a:t>
            </a:r>
            <a:r>
              <a:rPr b="0" kern="0">
                <a:solidFill>
                  <a:prstClr val="black"/>
                </a:solidFill>
              </a:rPr>
              <a:t>	</a:t>
            </a:r>
            <a:r>
              <a:rPr b="0" kern="0" spc="42">
                <a:solidFill>
                  <a:prstClr val="black"/>
                </a:solidFill>
              </a:rPr>
              <a:t>28</a:t>
            </a:r>
            <a:r>
              <a:rPr b="0" kern="0" spc="176">
                <a:solidFill>
                  <a:prstClr val="black"/>
                </a:solidFill>
              </a:rPr>
              <a:t> </a:t>
            </a:r>
            <a:r>
              <a:rPr b="0" kern="0" spc="76">
                <a:solidFill>
                  <a:prstClr val="black"/>
                </a:solidFill>
              </a:rPr>
              <a:t>FEB</a:t>
            </a:r>
            <a:r>
              <a:rPr b="0" kern="0" spc="176">
                <a:solidFill>
                  <a:prstClr val="black"/>
                </a:solidFill>
              </a:rPr>
              <a:t> </a:t>
            </a:r>
            <a:r>
              <a:rPr b="0" kern="0" spc="27">
                <a:solidFill>
                  <a:prstClr val="black"/>
                </a:solidFill>
              </a:rPr>
              <a:t>24</a:t>
            </a:r>
          </a:p>
        </p:txBody>
      </p:sp>
      <p:sp>
        <p:nvSpPr>
          <p:cNvPr id="3" name="object 3"/>
          <p:cNvSpPr txBox="1">
            <a:spLocks noGrp="1"/>
          </p:cNvSpPr>
          <p:nvPr>
            <p:ph type="title"/>
          </p:nvPr>
        </p:nvSpPr>
        <p:spPr>
          <a:xfrm>
            <a:off x="735624" y="657520"/>
            <a:ext cx="10923144" cy="896594"/>
          </a:xfrm>
          <a:prstGeom prst="rect">
            <a:avLst/>
          </a:prstGeom>
        </p:spPr>
        <p:txBody>
          <a:bodyPr vert="horz" wrap="square" lIns="0" tIns="138623" rIns="0" bIns="0" rtlCol="0">
            <a:spAutoFit/>
          </a:bodyPr>
          <a:lstStyle/>
          <a:p>
            <a:pPr marL="7701" marR="3081">
              <a:lnSpc>
                <a:spcPts val="5888"/>
              </a:lnSpc>
              <a:spcBef>
                <a:spcPts val="1092"/>
              </a:spcBef>
            </a:pPr>
            <a:r>
              <a:rPr lang="en-NZ" sz="4002"/>
              <a:t>Waste</a:t>
            </a:r>
            <a:r>
              <a:rPr lang="en-NZ" sz="4002" spc="-221"/>
              <a:t>w</a:t>
            </a:r>
            <a:r>
              <a:rPr lang="en-NZ" sz="4002" spc="-6"/>
              <a:t>ater </a:t>
            </a:r>
            <a:r>
              <a:rPr sz="4002"/>
              <a:t>Pipeline</a:t>
            </a:r>
            <a:r>
              <a:rPr sz="4002" spc="-18"/>
              <a:t> </a:t>
            </a:r>
            <a:r>
              <a:rPr spc="-6">
                <a:solidFill>
                  <a:srgbClr val="003959"/>
                </a:solidFill>
              </a:rPr>
              <a:t>Funding</a:t>
            </a:r>
          </a:p>
        </p:txBody>
      </p:sp>
      <p:sp>
        <p:nvSpPr>
          <p:cNvPr id="5" name="object 2"/>
          <p:cNvSpPr txBox="1"/>
          <p:nvPr/>
        </p:nvSpPr>
        <p:spPr>
          <a:xfrm>
            <a:off x="1117954" y="1944001"/>
            <a:ext cx="11071088" cy="4479992"/>
          </a:xfrm>
          <a:prstGeom prst="rect">
            <a:avLst/>
          </a:prstGeom>
        </p:spPr>
        <p:txBody>
          <a:bodyPr vert="horz" wrap="square" lIns="0" tIns="10397" rIns="0" bIns="0" rtlCol="0" anchor="t">
            <a:spAutoFit/>
          </a:bodyPr>
          <a:lstStyle/>
          <a:p>
            <a:pPr marL="7620" defTabSz="554492">
              <a:spcBef>
                <a:spcPts val="446"/>
              </a:spcBef>
              <a:tabLst>
                <a:tab pos="451680" algn="l"/>
              </a:tabLst>
            </a:pPr>
            <a:r>
              <a:rPr lang="en-NZ" sz="2350" kern="0">
                <a:solidFill>
                  <a:sysClr val="windowText" lastClr="000000"/>
                </a:solidFill>
                <a:latin typeface="Arial"/>
                <a:cs typeface="Arial"/>
              </a:rPr>
              <a:t>Wastewater</a:t>
            </a:r>
            <a:r>
              <a:rPr lang="en-NZ" sz="2350" kern="0" spc="-24">
                <a:solidFill>
                  <a:sysClr val="windowText" lastClr="000000"/>
                </a:solidFill>
                <a:latin typeface="Arial"/>
                <a:cs typeface="Arial"/>
              </a:rPr>
              <a:t> branch line </a:t>
            </a:r>
            <a:r>
              <a:rPr lang="en-NZ" sz="2350" kern="0">
                <a:solidFill>
                  <a:sysClr val="windowText" lastClr="000000"/>
                </a:solidFill>
                <a:latin typeface="Arial"/>
                <a:cs typeface="Arial"/>
              </a:rPr>
              <a:t>to be paid for by the Upper Selwyn Huts community</a:t>
            </a:r>
          </a:p>
          <a:p>
            <a:pPr marL="7620" lvl="4" defTabSz="554492">
              <a:spcBef>
                <a:spcPts val="446"/>
              </a:spcBef>
              <a:tabLst>
                <a:tab pos="451680" algn="l"/>
              </a:tabLst>
            </a:pPr>
            <a:r>
              <a:rPr lang="en-NZ" sz="2350" kern="0">
                <a:solidFill>
                  <a:sysClr val="windowText" lastClr="000000"/>
                </a:solidFill>
                <a:latin typeface="Arial"/>
                <a:cs typeface="Arial"/>
              </a:rPr>
              <a:t>(Selwyn District Councillors decision, May 2019)</a:t>
            </a:r>
          </a:p>
          <a:p>
            <a:pPr marL="7620" lvl="4" defTabSz="554492">
              <a:spcBef>
                <a:spcPts val="446"/>
              </a:spcBef>
              <a:tabLst>
                <a:tab pos="451680" algn="l"/>
              </a:tabLst>
            </a:pPr>
            <a:endParaRPr lang="en-NZ" sz="2350" kern="0">
              <a:solidFill>
                <a:sysClr val="windowText" lastClr="000000"/>
              </a:solidFill>
              <a:latin typeface="Arial"/>
              <a:cs typeface="Arial"/>
            </a:endParaRPr>
          </a:p>
          <a:p>
            <a:pPr marL="7620" lvl="4" defTabSz="554492">
              <a:spcBef>
                <a:spcPts val="446"/>
              </a:spcBef>
              <a:tabLst>
                <a:tab pos="451680" algn="l"/>
              </a:tabLst>
            </a:pPr>
            <a:endParaRPr lang="en-NZ" sz="2350" kern="0">
              <a:solidFill>
                <a:sysClr val="windowText" lastClr="000000"/>
              </a:solidFill>
              <a:latin typeface="Arial"/>
              <a:cs typeface="Arial"/>
            </a:endParaRPr>
          </a:p>
          <a:p>
            <a:pPr marL="7620" defTabSz="554492">
              <a:spcBef>
                <a:spcPts val="985"/>
              </a:spcBef>
              <a:tabLst>
                <a:tab pos="451680" algn="l"/>
              </a:tabLst>
            </a:pPr>
            <a:endParaRPr lang="en-NZ" sz="2395" kern="0">
              <a:solidFill>
                <a:sysClr val="windowText" lastClr="000000"/>
              </a:solidFill>
              <a:latin typeface="Arial"/>
              <a:cs typeface="Arial"/>
            </a:endParaRPr>
          </a:p>
          <a:p>
            <a:pPr marL="7620" defTabSz="554492">
              <a:spcBef>
                <a:spcPts val="985"/>
              </a:spcBef>
              <a:tabLst>
                <a:tab pos="451680" algn="l"/>
              </a:tabLst>
            </a:pPr>
            <a:endParaRPr lang="en-NZ" sz="2350" kern="0">
              <a:solidFill>
                <a:sysClr val="windowText" lastClr="000000"/>
              </a:solidFill>
              <a:latin typeface="Arial"/>
              <a:cs typeface="Arial"/>
            </a:endParaRPr>
          </a:p>
          <a:p>
            <a:pPr marL="7620" defTabSz="554492">
              <a:spcBef>
                <a:spcPts val="985"/>
              </a:spcBef>
              <a:tabLst>
                <a:tab pos="451680" algn="l"/>
              </a:tabLst>
            </a:pPr>
            <a:endParaRPr lang="en-NZ" sz="2183" kern="0">
              <a:solidFill>
                <a:sysClr val="windowText" lastClr="000000"/>
              </a:solidFill>
              <a:latin typeface="Arial"/>
              <a:cs typeface="Arial"/>
            </a:endParaRPr>
          </a:p>
          <a:p>
            <a:pPr marL="7620" defTabSz="554492">
              <a:spcBef>
                <a:spcPts val="985"/>
              </a:spcBef>
              <a:tabLst>
                <a:tab pos="451680" algn="l"/>
              </a:tabLst>
            </a:pPr>
            <a:endParaRPr lang="en-NZ" sz="2183" kern="0">
              <a:solidFill>
                <a:sysClr val="windowText" lastClr="000000"/>
              </a:solidFill>
              <a:latin typeface="Arial"/>
              <a:cs typeface="Arial"/>
            </a:endParaRPr>
          </a:p>
          <a:p>
            <a:pPr marL="7620" defTabSz="554492">
              <a:spcBef>
                <a:spcPts val="985"/>
              </a:spcBef>
              <a:tabLst>
                <a:tab pos="464772" algn="l"/>
              </a:tabLst>
            </a:pPr>
            <a:endParaRPr lang="en-NZ" sz="2183" kern="0">
              <a:solidFill>
                <a:sysClr val="windowText" lastClr="000000"/>
              </a:solidFill>
              <a:latin typeface="Arial"/>
              <a:cs typeface="Arial"/>
            </a:endParaRPr>
          </a:p>
          <a:p>
            <a:pPr marL="7620" defTabSz="554492">
              <a:spcBef>
                <a:spcPts val="985"/>
              </a:spcBef>
              <a:tabLst>
                <a:tab pos="464772" algn="l"/>
              </a:tabLst>
            </a:pPr>
            <a:endParaRPr lang="en-US" sz="2350" kern="0">
              <a:solidFill>
                <a:sysClr val="windowText" lastClr="000000"/>
              </a:solidFill>
              <a:latin typeface="Arial"/>
              <a:cs typeface="Arial"/>
            </a:endParaRPr>
          </a:p>
        </p:txBody>
      </p:sp>
    </p:spTree>
    <p:extLst>
      <p:ext uri="{BB962C8B-B14F-4D97-AF65-F5344CB8AC3E}">
        <p14:creationId xmlns:p14="http://schemas.microsoft.com/office/powerpoint/2010/main" val="237827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R="3081" algn="r" defTabSz="554492">
              <a:lnSpc>
                <a:spcPts val="943"/>
              </a:lnSpc>
            </a:pPr>
            <a:r>
              <a:rPr kern="0" spc="88">
                <a:solidFill>
                  <a:prstClr val="black"/>
                </a:solidFill>
              </a:rPr>
              <a:t>UPPER</a:t>
            </a:r>
            <a:r>
              <a:rPr kern="0" spc="200">
                <a:solidFill>
                  <a:prstClr val="black"/>
                </a:solidFill>
              </a:rPr>
              <a:t> </a:t>
            </a:r>
            <a:r>
              <a:rPr kern="0" spc="85">
                <a:solidFill>
                  <a:prstClr val="black"/>
                </a:solidFill>
              </a:rPr>
              <a:t>SELWYN</a:t>
            </a:r>
            <a:r>
              <a:rPr kern="0" spc="200">
                <a:solidFill>
                  <a:prstClr val="black"/>
                </a:solidFill>
              </a:rPr>
              <a:t> </a:t>
            </a:r>
            <a:r>
              <a:rPr kern="0" spc="73">
                <a:solidFill>
                  <a:prstClr val="black"/>
                </a:solidFill>
              </a:rPr>
              <a:t>HUTS </a:t>
            </a:r>
          </a:p>
          <a:p>
            <a:pPr marR="14632" algn="r" defTabSz="554492">
              <a:spcBef>
                <a:spcPts val="352"/>
              </a:spcBef>
              <a:tabLst>
                <a:tab pos="1121306" algn="l"/>
              </a:tabLst>
            </a:pPr>
            <a:r>
              <a:rPr b="0" kern="0" spc="91">
                <a:solidFill>
                  <a:prstClr val="black"/>
                </a:solidFill>
              </a:rPr>
              <a:t>PUBLIC</a:t>
            </a:r>
            <a:r>
              <a:rPr b="0" kern="0" spc="200">
                <a:solidFill>
                  <a:prstClr val="black"/>
                </a:solidFill>
              </a:rPr>
              <a:t> </a:t>
            </a:r>
            <a:r>
              <a:rPr b="0" kern="0" spc="88">
                <a:solidFill>
                  <a:prstClr val="black"/>
                </a:solidFill>
              </a:rPr>
              <a:t>MEETING</a:t>
            </a:r>
            <a:r>
              <a:rPr b="0" kern="0">
                <a:solidFill>
                  <a:prstClr val="black"/>
                </a:solidFill>
              </a:rPr>
              <a:t>	</a:t>
            </a:r>
            <a:r>
              <a:rPr b="0" kern="0" spc="42">
                <a:solidFill>
                  <a:prstClr val="black"/>
                </a:solidFill>
              </a:rPr>
              <a:t>28</a:t>
            </a:r>
            <a:r>
              <a:rPr b="0" kern="0" spc="176">
                <a:solidFill>
                  <a:prstClr val="black"/>
                </a:solidFill>
              </a:rPr>
              <a:t> </a:t>
            </a:r>
            <a:r>
              <a:rPr b="0" kern="0" spc="76">
                <a:solidFill>
                  <a:prstClr val="black"/>
                </a:solidFill>
              </a:rPr>
              <a:t>FEB</a:t>
            </a:r>
            <a:r>
              <a:rPr b="0" kern="0" spc="176">
                <a:solidFill>
                  <a:prstClr val="black"/>
                </a:solidFill>
              </a:rPr>
              <a:t> </a:t>
            </a:r>
            <a:r>
              <a:rPr b="0" kern="0" spc="27">
                <a:solidFill>
                  <a:prstClr val="black"/>
                </a:solidFill>
              </a:rPr>
              <a:t>24</a:t>
            </a:r>
          </a:p>
        </p:txBody>
      </p:sp>
      <p:sp>
        <p:nvSpPr>
          <p:cNvPr id="3" name="object 3"/>
          <p:cNvSpPr txBox="1">
            <a:spLocks noGrp="1"/>
          </p:cNvSpPr>
          <p:nvPr>
            <p:ph type="title"/>
          </p:nvPr>
        </p:nvSpPr>
        <p:spPr>
          <a:xfrm>
            <a:off x="735624" y="657520"/>
            <a:ext cx="10923144" cy="896594"/>
          </a:xfrm>
          <a:prstGeom prst="rect">
            <a:avLst/>
          </a:prstGeom>
        </p:spPr>
        <p:txBody>
          <a:bodyPr vert="horz" wrap="square" lIns="0" tIns="138623" rIns="0" bIns="0" rtlCol="0">
            <a:spAutoFit/>
          </a:bodyPr>
          <a:lstStyle/>
          <a:p>
            <a:pPr marL="7701" marR="3081">
              <a:lnSpc>
                <a:spcPts val="5888"/>
              </a:lnSpc>
              <a:spcBef>
                <a:spcPts val="1092"/>
              </a:spcBef>
            </a:pPr>
            <a:r>
              <a:rPr lang="en-NZ" sz="4002"/>
              <a:t>Waste</a:t>
            </a:r>
            <a:r>
              <a:rPr lang="en-NZ" sz="4002" spc="-221"/>
              <a:t>w</a:t>
            </a:r>
            <a:r>
              <a:rPr lang="en-NZ" sz="4002" spc="-6"/>
              <a:t>ater </a:t>
            </a:r>
            <a:r>
              <a:rPr sz="4002"/>
              <a:t>Pipeline</a:t>
            </a:r>
            <a:r>
              <a:rPr sz="4002" spc="-18"/>
              <a:t> </a:t>
            </a:r>
            <a:r>
              <a:rPr spc="-6">
                <a:solidFill>
                  <a:srgbClr val="003959"/>
                </a:solidFill>
              </a:rPr>
              <a:t>Funding</a:t>
            </a:r>
          </a:p>
        </p:txBody>
      </p:sp>
      <p:graphicFrame>
        <p:nvGraphicFramePr>
          <p:cNvPr id="9" name="object 3">
            <a:extLst>
              <a:ext uri="{FF2B5EF4-FFF2-40B4-BE49-F238E27FC236}">
                <a16:creationId xmlns:a16="http://schemas.microsoft.com/office/drawing/2014/main" id="{BE1D291E-B82A-08D6-721B-40DAFA6BB761}"/>
              </a:ext>
            </a:extLst>
          </p:cNvPr>
          <p:cNvGraphicFramePr>
            <a:graphicFrameLocks noGrp="1"/>
          </p:cNvGraphicFramePr>
          <p:nvPr>
            <p:extLst>
              <p:ext uri="{D42A27DB-BD31-4B8C-83A1-F6EECF244321}">
                <p14:modId xmlns:p14="http://schemas.microsoft.com/office/powerpoint/2010/main" val="2486987236"/>
              </p:ext>
            </p:extLst>
          </p:nvPr>
        </p:nvGraphicFramePr>
        <p:xfrm>
          <a:off x="1822858" y="3009353"/>
          <a:ext cx="7518386" cy="2815661"/>
        </p:xfrm>
        <a:graphic>
          <a:graphicData uri="http://schemas.openxmlformats.org/drawingml/2006/table">
            <a:tbl>
              <a:tblPr firstRow="1" bandRow="1">
                <a:tableStyleId>{2D5ABB26-0587-4C30-8999-92F81FD0307C}</a:tableStyleId>
              </a:tblPr>
              <a:tblGrid>
                <a:gridCol w="1399325">
                  <a:extLst>
                    <a:ext uri="{9D8B030D-6E8A-4147-A177-3AD203B41FA5}">
                      <a16:colId xmlns:a16="http://schemas.microsoft.com/office/drawing/2014/main" val="20000"/>
                    </a:ext>
                  </a:extLst>
                </a:gridCol>
                <a:gridCol w="1586081">
                  <a:extLst>
                    <a:ext uri="{9D8B030D-6E8A-4147-A177-3AD203B41FA5}">
                      <a16:colId xmlns:a16="http://schemas.microsoft.com/office/drawing/2014/main" val="20001"/>
                    </a:ext>
                  </a:extLst>
                </a:gridCol>
                <a:gridCol w="1338870">
                  <a:extLst>
                    <a:ext uri="{9D8B030D-6E8A-4147-A177-3AD203B41FA5}">
                      <a16:colId xmlns:a16="http://schemas.microsoft.com/office/drawing/2014/main" val="20002"/>
                    </a:ext>
                  </a:extLst>
                </a:gridCol>
                <a:gridCol w="1713537">
                  <a:extLst>
                    <a:ext uri="{9D8B030D-6E8A-4147-A177-3AD203B41FA5}">
                      <a16:colId xmlns:a16="http://schemas.microsoft.com/office/drawing/2014/main" val="20003"/>
                    </a:ext>
                  </a:extLst>
                </a:gridCol>
                <a:gridCol w="1480573">
                  <a:extLst>
                    <a:ext uri="{9D8B030D-6E8A-4147-A177-3AD203B41FA5}">
                      <a16:colId xmlns:a16="http://schemas.microsoft.com/office/drawing/2014/main" val="20005"/>
                    </a:ext>
                  </a:extLst>
                </a:gridCol>
              </a:tblGrid>
              <a:tr h="475940">
                <a:tc>
                  <a:txBody>
                    <a:bodyPr/>
                    <a:lstStyle/>
                    <a:p>
                      <a:pPr marL="132080" algn="ctr">
                        <a:lnSpc>
                          <a:spcPct val="100000"/>
                        </a:lnSpc>
                        <a:spcBef>
                          <a:spcPts val="1860"/>
                        </a:spcBef>
                      </a:pPr>
                      <a:r>
                        <a:rPr sz="1200" b="1" spc="-25">
                          <a:latin typeface="Arial"/>
                          <a:cs typeface="Arial"/>
                        </a:rPr>
                        <a:t>Y</a:t>
                      </a:r>
                      <a:r>
                        <a:rPr lang="en-NZ" sz="1200" b="1" spc="-25" err="1">
                          <a:latin typeface="Arial"/>
                          <a:cs typeface="Arial"/>
                        </a:rPr>
                        <a:t>ea</a:t>
                      </a:r>
                      <a:r>
                        <a:rPr sz="1200" b="1" spc="-25" err="1">
                          <a:latin typeface="Arial"/>
                          <a:cs typeface="Arial"/>
                        </a:rPr>
                        <a:t>rs</a:t>
                      </a:r>
                      <a:endParaRPr sz="1200">
                        <a:latin typeface="Arial"/>
                        <a:cs typeface="Arial"/>
                      </a:endParaRPr>
                    </a:p>
                  </a:txBody>
                  <a:tcPr marL="0" marR="0" marT="143244"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marL="90170" algn="ctr">
                        <a:lnSpc>
                          <a:spcPct val="100000"/>
                        </a:lnSpc>
                        <a:spcBef>
                          <a:spcPts val="1530"/>
                        </a:spcBef>
                      </a:pPr>
                      <a:r>
                        <a:rPr sz="1200" b="1" spc="-10" err="1">
                          <a:latin typeface="Arial"/>
                          <a:cs typeface="Arial"/>
                        </a:rPr>
                        <a:t>Licence</a:t>
                      </a:r>
                      <a:endParaRPr sz="1200">
                        <a:latin typeface="Arial"/>
                        <a:cs typeface="Arial"/>
                      </a:endParaRPr>
                    </a:p>
                  </a:txBody>
                  <a:tcPr marL="0" marR="0" marT="11783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marL="836294">
                        <a:lnSpc>
                          <a:spcPct val="100000"/>
                        </a:lnSpc>
                        <a:spcBef>
                          <a:spcPts val="1530"/>
                        </a:spcBef>
                      </a:pPr>
                      <a:r>
                        <a:rPr sz="1200" b="1" spc="-10">
                          <a:latin typeface="Arial"/>
                          <a:cs typeface="Arial"/>
                        </a:rPr>
                        <a:t>Rates</a:t>
                      </a:r>
                      <a:endParaRPr sz="1200">
                        <a:latin typeface="Arial"/>
                        <a:cs typeface="Arial"/>
                      </a:endParaRPr>
                    </a:p>
                  </a:txBody>
                  <a:tcPr marL="0" marR="0" marT="11783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ctr">
                        <a:lnSpc>
                          <a:spcPct val="100000"/>
                        </a:lnSpc>
                        <a:spcBef>
                          <a:spcPts val="1530"/>
                        </a:spcBef>
                      </a:pPr>
                      <a:r>
                        <a:rPr sz="1200" b="1">
                          <a:latin typeface="Arial"/>
                          <a:cs typeface="Arial"/>
                        </a:rPr>
                        <a:t>50%</a:t>
                      </a:r>
                      <a:r>
                        <a:rPr sz="1200" b="1" spc="30">
                          <a:latin typeface="Arial"/>
                          <a:cs typeface="Arial"/>
                        </a:rPr>
                        <a:t> </a:t>
                      </a:r>
                      <a:r>
                        <a:rPr sz="1200" b="1" spc="-10">
                          <a:latin typeface="Arial"/>
                          <a:cs typeface="Arial"/>
                        </a:rPr>
                        <a:t>Pipeline</a:t>
                      </a:r>
                      <a:endParaRPr sz="1200">
                        <a:latin typeface="Arial"/>
                        <a:cs typeface="Arial"/>
                      </a:endParaRPr>
                    </a:p>
                  </a:txBody>
                  <a:tcPr marL="0" marR="0" marT="11783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ctr">
                        <a:lnSpc>
                          <a:spcPct val="100000"/>
                        </a:lnSpc>
                        <a:spcBef>
                          <a:spcPts val="1860"/>
                        </a:spcBef>
                      </a:pPr>
                      <a:r>
                        <a:rPr sz="1200" b="1" spc="-10">
                          <a:latin typeface="Arial"/>
                          <a:cs typeface="Arial"/>
                        </a:rPr>
                        <a:t>Total</a:t>
                      </a:r>
                      <a:endParaRPr sz="1200">
                        <a:latin typeface="Arial"/>
                        <a:cs typeface="Arial"/>
                      </a:endParaRPr>
                    </a:p>
                  </a:txBody>
                  <a:tcPr marL="0" marR="0" marT="143244" marB="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488647">
                <a:tc>
                  <a:txBody>
                    <a:bodyPr/>
                    <a:lstStyle/>
                    <a:p>
                      <a:pPr marL="132080" algn="ctr">
                        <a:lnSpc>
                          <a:spcPct val="100000"/>
                        </a:lnSpc>
                        <a:spcBef>
                          <a:spcPts val="1170"/>
                        </a:spcBef>
                      </a:pPr>
                      <a:r>
                        <a:rPr sz="1200" spc="-50">
                          <a:latin typeface="Arial"/>
                          <a:cs typeface="Arial"/>
                        </a:rPr>
                        <a:t>5</a:t>
                      </a:r>
                      <a:endParaRPr sz="1200">
                        <a:latin typeface="Arial"/>
                        <a:cs typeface="Arial"/>
                      </a:endParaRPr>
                    </a:p>
                  </a:txBody>
                  <a:tcPr marL="0" marR="0" marT="90105"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algn="ctr">
                        <a:lnSpc>
                          <a:spcPct val="100000"/>
                        </a:lnSpc>
                        <a:spcBef>
                          <a:spcPts val="1170"/>
                        </a:spcBef>
                      </a:pPr>
                      <a:r>
                        <a:rPr sz="1200">
                          <a:latin typeface="Arial"/>
                          <a:cs typeface="Arial"/>
                        </a:rPr>
                        <a:t>$</a:t>
                      </a:r>
                      <a:r>
                        <a:rPr sz="1200" spc="15">
                          <a:latin typeface="Arial"/>
                          <a:cs typeface="Arial"/>
                        </a:rPr>
                        <a:t> </a:t>
                      </a:r>
                      <a:r>
                        <a:rPr sz="1200" spc="-20">
                          <a:latin typeface="Arial"/>
                          <a:cs typeface="Arial"/>
                        </a:rPr>
                        <a:t>1389</a:t>
                      </a:r>
                      <a:endParaRPr sz="1200">
                        <a:latin typeface="Arial"/>
                        <a:cs typeface="Arial"/>
                      </a:endParaRPr>
                    </a:p>
                  </a:txBody>
                  <a:tcPr marL="0" marR="0" marT="9010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4385">
                        <a:lnSpc>
                          <a:spcPct val="100000"/>
                        </a:lnSpc>
                        <a:spcBef>
                          <a:spcPts val="1170"/>
                        </a:spcBef>
                      </a:pPr>
                      <a:r>
                        <a:rPr sz="1200" spc="-10">
                          <a:latin typeface="Arial"/>
                          <a:cs typeface="Arial"/>
                        </a:rPr>
                        <a:t>$1,538</a:t>
                      </a:r>
                      <a:endParaRPr sz="1200">
                        <a:latin typeface="Arial"/>
                        <a:cs typeface="Arial"/>
                      </a:endParaRPr>
                    </a:p>
                  </a:txBody>
                  <a:tcPr marL="0" marR="0" marT="9010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1170"/>
                        </a:spcBef>
                      </a:pPr>
                      <a:r>
                        <a:rPr sz="1200" spc="-10">
                          <a:latin typeface="Arial"/>
                          <a:cs typeface="Arial"/>
                        </a:rPr>
                        <a:t>$5,071</a:t>
                      </a:r>
                      <a:endParaRPr sz="1200">
                        <a:latin typeface="Arial"/>
                        <a:cs typeface="Arial"/>
                      </a:endParaRPr>
                    </a:p>
                  </a:txBody>
                  <a:tcPr marL="0" marR="0" marT="9010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1170"/>
                        </a:spcBef>
                      </a:pPr>
                      <a:r>
                        <a:rPr sz="1200" spc="-10">
                          <a:latin typeface="Arial"/>
                          <a:cs typeface="Arial"/>
                        </a:rPr>
                        <a:t>$</a:t>
                      </a:r>
                      <a:r>
                        <a:rPr lang="en-NZ" sz="1200" spc="-10">
                          <a:latin typeface="Arial"/>
                          <a:cs typeface="Arial"/>
                        </a:rPr>
                        <a:t>7,998</a:t>
                      </a:r>
                      <a:endParaRPr sz="1200">
                        <a:latin typeface="Arial"/>
                        <a:cs typeface="Arial"/>
                      </a:endParaRPr>
                    </a:p>
                  </a:txBody>
                  <a:tcPr marL="0" marR="0" marT="90105" marB="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83256">
                <a:tc>
                  <a:txBody>
                    <a:bodyPr/>
                    <a:lstStyle/>
                    <a:p>
                      <a:pPr marL="132080" algn="ctr">
                        <a:lnSpc>
                          <a:spcPct val="100000"/>
                        </a:lnSpc>
                        <a:spcBef>
                          <a:spcPts val="720"/>
                        </a:spcBef>
                      </a:pPr>
                      <a:r>
                        <a:rPr sz="1200" spc="-25">
                          <a:latin typeface="Arial"/>
                          <a:cs typeface="Arial"/>
                        </a:rPr>
                        <a:t>10</a:t>
                      </a:r>
                      <a:endParaRPr sz="1200">
                        <a:latin typeface="Arial"/>
                        <a:cs typeface="Arial"/>
                      </a:endParaRPr>
                    </a:p>
                  </a:txBody>
                  <a:tcPr marL="0" marR="0" marT="55449"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algn="ctr">
                        <a:lnSpc>
                          <a:spcPct val="100000"/>
                        </a:lnSpc>
                        <a:spcBef>
                          <a:spcPts val="720"/>
                        </a:spcBef>
                      </a:pPr>
                      <a:r>
                        <a:rPr sz="1200" spc="-10">
                          <a:latin typeface="Arial"/>
                          <a:cs typeface="Arial"/>
                        </a:rPr>
                        <a:t>$1,389</a:t>
                      </a:r>
                      <a:endParaRPr sz="1200">
                        <a:latin typeface="Arial"/>
                        <a:cs typeface="Arial"/>
                      </a:endParaRPr>
                    </a:p>
                  </a:txBody>
                  <a:tcPr marL="0" marR="0" marT="554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4385">
                        <a:lnSpc>
                          <a:spcPct val="100000"/>
                        </a:lnSpc>
                        <a:spcBef>
                          <a:spcPts val="720"/>
                        </a:spcBef>
                      </a:pPr>
                      <a:r>
                        <a:rPr sz="1200" spc="-10">
                          <a:latin typeface="Arial"/>
                          <a:cs typeface="Arial"/>
                        </a:rPr>
                        <a:t>$1,538</a:t>
                      </a:r>
                      <a:endParaRPr sz="1200">
                        <a:latin typeface="Arial"/>
                        <a:cs typeface="Arial"/>
                      </a:endParaRPr>
                    </a:p>
                  </a:txBody>
                  <a:tcPr marL="0" marR="0" marT="554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720"/>
                        </a:spcBef>
                      </a:pPr>
                      <a:r>
                        <a:rPr sz="1200" spc="-10">
                          <a:latin typeface="Arial"/>
                          <a:cs typeface="Arial"/>
                        </a:rPr>
                        <a:t>$2,931</a:t>
                      </a:r>
                      <a:endParaRPr sz="1200">
                        <a:latin typeface="Arial"/>
                        <a:cs typeface="Arial"/>
                      </a:endParaRPr>
                    </a:p>
                  </a:txBody>
                  <a:tcPr marL="0" marR="0" marT="554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720"/>
                        </a:spcBef>
                      </a:pPr>
                      <a:r>
                        <a:rPr sz="1200" spc="-10">
                          <a:latin typeface="Arial"/>
                          <a:cs typeface="Arial"/>
                        </a:rPr>
                        <a:t>$</a:t>
                      </a:r>
                      <a:r>
                        <a:rPr lang="en-NZ" sz="1200" spc="-10">
                          <a:latin typeface="Arial"/>
                          <a:cs typeface="Arial"/>
                        </a:rPr>
                        <a:t>5,859</a:t>
                      </a:r>
                      <a:endParaRPr sz="1200">
                        <a:latin typeface="Arial"/>
                        <a:cs typeface="Arial"/>
                      </a:endParaRPr>
                    </a:p>
                  </a:txBody>
                  <a:tcPr marL="0" marR="0" marT="55449" marB="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83256">
                <a:tc>
                  <a:txBody>
                    <a:bodyPr/>
                    <a:lstStyle/>
                    <a:p>
                      <a:pPr marL="132080" algn="ctr">
                        <a:lnSpc>
                          <a:spcPct val="100000"/>
                        </a:lnSpc>
                        <a:spcBef>
                          <a:spcPts val="720"/>
                        </a:spcBef>
                      </a:pPr>
                      <a:r>
                        <a:rPr sz="1200" spc="-25">
                          <a:latin typeface="Arial"/>
                          <a:cs typeface="Arial"/>
                        </a:rPr>
                        <a:t>15</a:t>
                      </a:r>
                      <a:endParaRPr sz="1200">
                        <a:latin typeface="Arial"/>
                        <a:cs typeface="Arial"/>
                      </a:endParaRPr>
                    </a:p>
                  </a:txBody>
                  <a:tcPr marL="0" marR="0" marT="55449"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algn="ctr">
                        <a:lnSpc>
                          <a:spcPct val="100000"/>
                        </a:lnSpc>
                        <a:spcBef>
                          <a:spcPts val="720"/>
                        </a:spcBef>
                      </a:pPr>
                      <a:r>
                        <a:rPr sz="1200" spc="-10">
                          <a:latin typeface="Arial"/>
                          <a:cs typeface="Arial"/>
                        </a:rPr>
                        <a:t>$1,389</a:t>
                      </a:r>
                      <a:endParaRPr sz="1200">
                        <a:latin typeface="Arial"/>
                        <a:cs typeface="Arial"/>
                      </a:endParaRPr>
                    </a:p>
                  </a:txBody>
                  <a:tcPr marL="0" marR="0" marT="554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4385">
                        <a:lnSpc>
                          <a:spcPct val="100000"/>
                        </a:lnSpc>
                        <a:spcBef>
                          <a:spcPts val="720"/>
                        </a:spcBef>
                      </a:pPr>
                      <a:r>
                        <a:rPr sz="1200" spc="-10">
                          <a:latin typeface="Arial"/>
                          <a:cs typeface="Arial"/>
                        </a:rPr>
                        <a:t>$1,538</a:t>
                      </a:r>
                      <a:endParaRPr sz="1200">
                        <a:latin typeface="Arial"/>
                        <a:cs typeface="Arial"/>
                      </a:endParaRPr>
                    </a:p>
                  </a:txBody>
                  <a:tcPr marL="0" marR="0" marT="554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720"/>
                        </a:spcBef>
                      </a:pPr>
                      <a:r>
                        <a:rPr sz="1200" spc="-10">
                          <a:latin typeface="Arial"/>
                          <a:cs typeface="Arial"/>
                        </a:rPr>
                        <a:t>$2,241</a:t>
                      </a:r>
                      <a:endParaRPr sz="1200">
                        <a:latin typeface="Arial"/>
                        <a:cs typeface="Arial"/>
                      </a:endParaRPr>
                    </a:p>
                  </a:txBody>
                  <a:tcPr marL="0" marR="0" marT="554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720"/>
                        </a:spcBef>
                      </a:pPr>
                      <a:r>
                        <a:rPr sz="1200" spc="-10">
                          <a:latin typeface="Arial"/>
                          <a:cs typeface="Arial"/>
                        </a:rPr>
                        <a:t>$</a:t>
                      </a:r>
                      <a:r>
                        <a:rPr lang="en-NZ" sz="1200" spc="-10">
                          <a:latin typeface="Arial"/>
                          <a:cs typeface="Arial"/>
                        </a:rPr>
                        <a:t>5,169</a:t>
                      </a:r>
                      <a:endParaRPr sz="1200">
                        <a:latin typeface="Arial"/>
                        <a:cs typeface="Arial"/>
                      </a:endParaRPr>
                    </a:p>
                  </a:txBody>
                  <a:tcPr marL="0" marR="0" marT="55449" marB="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83256">
                <a:tc>
                  <a:txBody>
                    <a:bodyPr/>
                    <a:lstStyle/>
                    <a:p>
                      <a:pPr marL="132080" algn="ctr">
                        <a:lnSpc>
                          <a:spcPct val="100000"/>
                        </a:lnSpc>
                        <a:spcBef>
                          <a:spcPts val="720"/>
                        </a:spcBef>
                      </a:pPr>
                      <a:r>
                        <a:rPr sz="1200" spc="-25">
                          <a:latin typeface="Arial"/>
                          <a:cs typeface="Arial"/>
                        </a:rPr>
                        <a:t>20</a:t>
                      </a:r>
                      <a:endParaRPr sz="1200">
                        <a:latin typeface="Arial"/>
                        <a:cs typeface="Arial"/>
                      </a:endParaRPr>
                    </a:p>
                  </a:txBody>
                  <a:tcPr marL="0" marR="0" marT="55449"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algn="ctr">
                        <a:lnSpc>
                          <a:spcPct val="100000"/>
                        </a:lnSpc>
                        <a:spcBef>
                          <a:spcPts val="720"/>
                        </a:spcBef>
                      </a:pPr>
                      <a:r>
                        <a:rPr sz="1200" spc="-10">
                          <a:latin typeface="Arial"/>
                          <a:cs typeface="Arial"/>
                        </a:rPr>
                        <a:t>$1,389</a:t>
                      </a:r>
                      <a:endParaRPr sz="1200">
                        <a:latin typeface="Arial"/>
                        <a:cs typeface="Arial"/>
                      </a:endParaRPr>
                    </a:p>
                  </a:txBody>
                  <a:tcPr marL="0" marR="0" marT="554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4385">
                        <a:lnSpc>
                          <a:spcPct val="100000"/>
                        </a:lnSpc>
                        <a:spcBef>
                          <a:spcPts val="720"/>
                        </a:spcBef>
                      </a:pPr>
                      <a:r>
                        <a:rPr sz="1200" spc="-10">
                          <a:latin typeface="Arial"/>
                          <a:cs typeface="Arial"/>
                        </a:rPr>
                        <a:t>$1,538</a:t>
                      </a:r>
                      <a:endParaRPr sz="1200">
                        <a:latin typeface="Arial"/>
                        <a:cs typeface="Arial"/>
                      </a:endParaRPr>
                    </a:p>
                  </a:txBody>
                  <a:tcPr marL="0" marR="0" marT="554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720"/>
                        </a:spcBef>
                      </a:pPr>
                      <a:r>
                        <a:rPr sz="1200" spc="-10">
                          <a:latin typeface="Arial"/>
                          <a:cs typeface="Arial"/>
                        </a:rPr>
                        <a:t>$1,911</a:t>
                      </a:r>
                      <a:endParaRPr sz="1200">
                        <a:latin typeface="Arial"/>
                        <a:cs typeface="Arial"/>
                      </a:endParaRPr>
                    </a:p>
                  </a:txBody>
                  <a:tcPr marL="0" marR="0" marT="554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720"/>
                        </a:spcBef>
                      </a:pPr>
                      <a:r>
                        <a:rPr sz="1200" spc="-10">
                          <a:latin typeface="Arial"/>
                          <a:cs typeface="Arial"/>
                        </a:rPr>
                        <a:t>$</a:t>
                      </a:r>
                      <a:r>
                        <a:rPr lang="en-NZ" sz="1200" spc="-10">
                          <a:latin typeface="Arial"/>
                          <a:cs typeface="Arial"/>
                        </a:rPr>
                        <a:t>4,841</a:t>
                      </a:r>
                      <a:endParaRPr sz="1200">
                        <a:latin typeface="Arial"/>
                        <a:cs typeface="Arial"/>
                      </a:endParaRPr>
                    </a:p>
                  </a:txBody>
                  <a:tcPr marL="0" marR="0" marT="55449" marB="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01306">
                <a:tc>
                  <a:txBody>
                    <a:bodyPr/>
                    <a:lstStyle/>
                    <a:p>
                      <a:pPr marL="132080" algn="ctr">
                        <a:lnSpc>
                          <a:spcPts val="2270"/>
                        </a:lnSpc>
                        <a:spcBef>
                          <a:spcPts val="720"/>
                        </a:spcBef>
                      </a:pPr>
                      <a:r>
                        <a:rPr sz="1200" spc="-25">
                          <a:latin typeface="Arial"/>
                          <a:cs typeface="Arial"/>
                        </a:rPr>
                        <a:t>30</a:t>
                      </a:r>
                      <a:endParaRPr sz="1200">
                        <a:latin typeface="Arial"/>
                        <a:cs typeface="Arial"/>
                      </a:endParaRPr>
                    </a:p>
                  </a:txBody>
                  <a:tcPr marL="0" marR="0" marT="55449"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algn="ctr">
                        <a:lnSpc>
                          <a:spcPts val="2270"/>
                        </a:lnSpc>
                        <a:spcBef>
                          <a:spcPts val="720"/>
                        </a:spcBef>
                      </a:pPr>
                      <a:r>
                        <a:rPr sz="1200" spc="-10">
                          <a:latin typeface="Arial"/>
                          <a:cs typeface="Arial"/>
                        </a:rPr>
                        <a:t>$1,389</a:t>
                      </a:r>
                      <a:endParaRPr sz="1200">
                        <a:latin typeface="Arial"/>
                        <a:cs typeface="Arial"/>
                      </a:endParaRPr>
                    </a:p>
                  </a:txBody>
                  <a:tcPr marL="0" marR="0" marT="554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94385">
                        <a:lnSpc>
                          <a:spcPts val="2270"/>
                        </a:lnSpc>
                        <a:spcBef>
                          <a:spcPts val="720"/>
                        </a:spcBef>
                      </a:pPr>
                      <a:r>
                        <a:rPr sz="1200" spc="-10">
                          <a:latin typeface="Arial"/>
                          <a:cs typeface="Arial"/>
                        </a:rPr>
                        <a:t>$1,538</a:t>
                      </a:r>
                      <a:endParaRPr sz="1200">
                        <a:latin typeface="Arial"/>
                        <a:cs typeface="Arial"/>
                      </a:endParaRPr>
                    </a:p>
                  </a:txBody>
                  <a:tcPr marL="0" marR="0" marT="554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70"/>
                        </a:lnSpc>
                        <a:spcBef>
                          <a:spcPts val="720"/>
                        </a:spcBef>
                      </a:pPr>
                      <a:r>
                        <a:rPr sz="1200" spc="-10">
                          <a:latin typeface="Arial"/>
                          <a:cs typeface="Arial"/>
                        </a:rPr>
                        <a:t>$1,403</a:t>
                      </a:r>
                      <a:endParaRPr sz="1200">
                        <a:latin typeface="Arial"/>
                        <a:cs typeface="Arial"/>
                      </a:endParaRPr>
                    </a:p>
                  </a:txBody>
                  <a:tcPr marL="0" marR="0" marT="5544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70"/>
                        </a:lnSpc>
                        <a:spcBef>
                          <a:spcPts val="720"/>
                        </a:spcBef>
                      </a:pPr>
                      <a:r>
                        <a:rPr sz="1200" spc="-10">
                          <a:latin typeface="Arial"/>
                          <a:cs typeface="Arial"/>
                        </a:rPr>
                        <a:t>$</a:t>
                      </a:r>
                      <a:r>
                        <a:rPr lang="en-NZ" sz="1200" spc="-10">
                          <a:latin typeface="Arial"/>
                          <a:cs typeface="Arial"/>
                        </a:rPr>
                        <a:t>4,752</a:t>
                      </a:r>
                      <a:endParaRPr sz="1200">
                        <a:latin typeface="Arial"/>
                        <a:cs typeface="Arial"/>
                      </a:endParaRPr>
                    </a:p>
                  </a:txBody>
                  <a:tcPr marL="0" marR="0" marT="55449" marB="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3" name="object 2">
            <a:extLst>
              <a:ext uri="{FF2B5EF4-FFF2-40B4-BE49-F238E27FC236}">
                <a16:creationId xmlns:a16="http://schemas.microsoft.com/office/drawing/2014/main" id="{CA8434EF-4AFD-A8A8-EB89-285C75C0366B}"/>
              </a:ext>
            </a:extLst>
          </p:cNvPr>
          <p:cNvSpPr txBox="1"/>
          <p:nvPr/>
        </p:nvSpPr>
        <p:spPr>
          <a:xfrm>
            <a:off x="1117954" y="1944001"/>
            <a:ext cx="11071088" cy="785070"/>
          </a:xfrm>
          <a:prstGeom prst="rect">
            <a:avLst/>
          </a:prstGeom>
        </p:spPr>
        <p:txBody>
          <a:bodyPr vert="horz" wrap="square" lIns="0" tIns="10397" rIns="0" bIns="0" rtlCol="0" anchor="t">
            <a:spAutoFit/>
          </a:bodyPr>
          <a:lstStyle/>
          <a:p>
            <a:pPr marL="7620" defTabSz="554492">
              <a:spcBef>
                <a:spcPts val="446"/>
              </a:spcBef>
              <a:tabLst>
                <a:tab pos="451680" algn="l"/>
              </a:tabLst>
            </a:pPr>
            <a:r>
              <a:rPr lang="en-NZ" sz="2350" kern="0" dirty="0">
                <a:solidFill>
                  <a:sysClr val="windowText" lastClr="000000"/>
                </a:solidFill>
                <a:latin typeface="Arial"/>
                <a:cs typeface="Arial"/>
              </a:rPr>
              <a:t>Estimate sample costs for a hut valued at $50,000 paying 50% </a:t>
            </a:r>
            <a:endParaRPr lang="en-US" dirty="0">
              <a:solidFill>
                <a:sysClr val="windowText" lastClr="000000"/>
              </a:solidFill>
              <a:latin typeface="Calibri"/>
              <a:ea typeface="Calibri"/>
              <a:cs typeface="Calibri"/>
            </a:endParaRPr>
          </a:p>
          <a:p>
            <a:pPr marL="7620" defTabSz="554492">
              <a:spcBef>
                <a:spcPts val="446"/>
              </a:spcBef>
              <a:tabLst>
                <a:tab pos="451680" algn="l"/>
              </a:tabLst>
            </a:pPr>
            <a:r>
              <a:rPr lang="en-NZ" sz="2350" kern="0" dirty="0">
                <a:solidFill>
                  <a:sysClr val="windowText" lastClr="000000"/>
                </a:solidFill>
                <a:latin typeface="Arial"/>
                <a:cs typeface="Arial"/>
              </a:rPr>
              <a:t>of the pipeline costs</a:t>
            </a:r>
            <a:endParaRPr lang="en-US" dirty="0">
              <a:solidFill>
                <a:sysClr val="windowText" lastClr="000000"/>
              </a:solidFill>
              <a:ea typeface="Calibri"/>
              <a:cs typeface="Calibri"/>
            </a:endParaRPr>
          </a:p>
        </p:txBody>
      </p:sp>
    </p:spTree>
    <p:extLst>
      <p:ext uri="{BB962C8B-B14F-4D97-AF65-F5344CB8AC3E}">
        <p14:creationId xmlns:p14="http://schemas.microsoft.com/office/powerpoint/2010/main" val="3426113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Subactivity xmlns="4f9c820c-e7e2-444d-97ee-45f2b3485c1d">Council Reports</Subactivity>
    <BusinessValue xmlns="4f9c820c-e7e2-444d-97ee-45f2b3485c1d" xsi:nil="true"/>
    <PRADateDisposal xmlns="4f9c820c-e7e2-444d-97ee-45f2b3485c1d" xsi:nil="true"/>
    <KeyWords xmlns="15ffb055-6eb4-45a1-bc20-bf2ac0d420da" xsi:nil="true"/>
    <SecurityClassification xmlns="15ffb055-6eb4-45a1-bc20-bf2ac0d420da" xsi:nil="true"/>
    <PRADate3 xmlns="4f9c820c-e7e2-444d-97ee-45f2b3485c1d" xsi:nil="true"/>
    <OverrideLabel xmlns="cdedb0cc-52e9-4112-9809-155c1ad862d4" xsi:nil="true"/>
    <PRAText5 xmlns="4f9c820c-e7e2-444d-97ee-45f2b3485c1d" xsi:nil="true"/>
    <Level2 xmlns="c91a514c-9034-4fa3-897a-8352025b26ed">NA</Level2>
    <Activity xmlns="4f9c820c-e7e2-444d-97ee-45f2b3485c1d">Council</Activity>
    <AggregationStatus xmlns="4f9c820c-e7e2-444d-97ee-45f2b3485c1d">Normal</AggregationStatus>
    <PhysicalLocation xmlns="ef1d08af-5c3f-4f1c-b150-304fdffbf9d3" xsi:nil="true"/>
    <URL xmlns="ef1d08af-5c3f-4f1c-b150-304fdffbf9d3">
      <Url xsi:nil="true"/>
      <Description xsi:nil="true"/>
    </URL>
    <CategoryValue xmlns="4f9c820c-e7e2-444d-97ee-45f2b3485c1d">NA</CategoryValue>
    <PRADate2 xmlns="4f9c820c-e7e2-444d-97ee-45f2b3485c1d" xsi:nil="true"/>
    <Case xmlns="4f9c820c-e7e2-444d-97ee-45f2b3485c1d">NA</Case>
    <PRAText1 xmlns="4f9c820c-e7e2-444d-97ee-45f2b3485c1d" xsi:nil="true"/>
    <PRAText4 xmlns="4f9c820c-e7e2-444d-97ee-45f2b3485c1d" xsi:nil="true"/>
    <Level3 xmlns="c91a514c-9034-4fa3-897a-8352025b26ed" xsi:nil="true"/>
    <SetLabel xmlns="cdedb0cc-52e9-4112-9809-155c1ad862d4">RETAIN</SetLabel>
    <zMigrationID xmlns="060c898e-db73-4d89-88ed-172dc7ab9490" xsi:nil="true"/>
    <Team xmlns="c91a514c-9034-4fa3-897a-8352025b26ed">Council</Team>
    <Project xmlns="4f9c820c-e7e2-444d-97ee-45f2b3485c1d">NA</Project>
    <_ExtendedDescription xmlns="http://schemas.microsoft.com/sharepoint/v3" xsi:nil="true"/>
    <zLegacyJSON xmlns="060c898e-db73-4d89-88ed-172dc7ab9490" xsi:nil="true"/>
    <CC xmlns="ef1d08af-5c3f-4f1c-b150-304fdffbf9d3" xsi:nil="true"/>
    <FunctionGroup xmlns="4f9c820c-e7e2-444d-97ee-45f2b3485c1d">Governance</FunctionGroup>
    <Function xmlns="4f9c820c-e7e2-444d-97ee-45f2b3485c1d">Governance Groups</Function>
    <RelatedPeople xmlns="4f9c820c-e7e2-444d-97ee-45f2b3485c1d">
      <UserInfo>
        <DisplayName/>
        <AccountId xsi:nil="true"/>
        <AccountType/>
      </UserInfo>
    </RelatedPeople>
    <AggregationNarrative xmlns="725c79e5-42ce-4aa0-ac78-b6418001f0d2" xsi:nil="true"/>
    <Channel xmlns="c91a514c-9034-4fa3-897a-8352025b26ed">General</Channel>
    <PRAType xmlns="4f9c820c-e7e2-444d-97ee-45f2b3485c1d">Doc</PRAType>
    <PRADate1 xmlns="4f9c820c-e7e2-444d-97ee-45f2b3485c1d" xsi:nil="true"/>
    <RecordID xmlns="ef1d08af-5c3f-4f1c-b150-304fdffbf9d3" xsi:nil="true"/>
    <DocumentType xmlns="4f9c820c-e7e2-444d-97ee-45f2b3485c1d" xsi:nil="true"/>
    <PRAText3 xmlns="4f9c820c-e7e2-444d-97ee-45f2b3485c1d" xsi:nil="true"/>
    <HasAttachments xmlns="060c898e-db73-4d89-88ed-172dc7ab9490">false</HasAttachments>
    <Year xmlns="c91a514c-9034-4fa3-897a-8352025b26ed">NA</Year>
    <Narrative xmlns="4f9c820c-e7e2-444d-97ee-45f2b3485c1d" xsi:nil="true"/>
    <CategoryName xmlns="4f9c820c-e7e2-444d-97ee-45f2b3485c1d">Draft in Progress</CategoryName>
    <PRADateTrigger xmlns="4f9c820c-e7e2-444d-97ee-45f2b3485c1d" xsi:nil="true"/>
    <PRAText2 xmlns="4f9c820c-e7e2-444d-97ee-45f2b3485c1d" xsi:nil="true"/>
    <zLegacy xmlns="060c898e-db73-4d89-88ed-172dc7ab9490" xsi:nil="true"/>
    <KnowHowType xmlns="060c898e-db73-4d89-88ed-172dc7ab9490">NA</KnowHowType>
    <_dlc_DocId xmlns="9c19ce2b-5db8-48a3-a7a5-1277d8ca7f25">SDCECM-2050141900-4379</_dlc_DocId>
    <_dlc_DocIdUrl xmlns="9c19ce2b-5db8-48a3-a7a5-1277d8ca7f25">
      <Url>https://selwyndistrictcouncil.sharepoint.com/sites/ECM-Council/_layouts/15/DocIdRedir.aspx?ID=SDCECM-2050141900-4379</Url>
      <Description>SDCECM-2050141900-4379</Description>
    </_dlc_DocIdUrl>
    <SharedWithUsers xmlns="9c19ce2b-5db8-48a3-a7a5-1277d8ca7f25">
      <UserInfo>
        <DisplayName>Murray England</DisplayName>
        <AccountId>49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eDocument" ma:contentTypeID="0x010100B99D4F9535D1B9439AC34CD6D0A7447C" ma:contentTypeVersion="122" ma:contentTypeDescription="Create a new document." ma:contentTypeScope="" ma:versionID="46e5f4c3bdad632a25bc8ff7b210dccd">
  <xsd:schema xmlns:xsd="http://www.w3.org/2001/XMLSchema" xmlns:xs="http://www.w3.org/2001/XMLSchema" xmlns:p="http://schemas.microsoft.com/office/2006/metadata/properties" xmlns:ns1="http://schemas.microsoft.com/sharepoint/v3" xmlns:ns2="9c19ce2b-5db8-48a3-a7a5-1277d8ca7f25" xmlns:ns3="4f9c820c-e7e2-444d-97ee-45f2b3485c1d" xmlns:ns4="15ffb055-6eb4-45a1-bc20-bf2ac0d420da" xmlns:ns5="725c79e5-42ce-4aa0-ac78-b6418001f0d2" xmlns:ns6="c91a514c-9034-4fa3-897a-8352025b26ed" xmlns:ns7="cdedb0cc-52e9-4112-9809-155c1ad862d4" xmlns:ns8="ef1d08af-5c3f-4f1c-b150-304fdffbf9d3" xmlns:ns9="060c898e-db73-4d89-88ed-172dc7ab9490" targetNamespace="http://schemas.microsoft.com/office/2006/metadata/properties" ma:root="true" ma:fieldsID="a2c189d95b44be07d5c5b31d99dbb00a" ns1:_="" ns2:_="" ns3:_="" ns4:_="" ns5:_="" ns6:_="" ns7:_="" ns8:_="" ns9:_="">
    <xsd:import namespace="http://schemas.microsoft.com/sharepoint/v3"/>
    <xsd:import namespace="9c19ce2b-5db8-48a3-a7a5-1277d8ca7f25"/>
    <xsd:import namespace="4f9c820c-e7e2-444d-97ee-45f2b3485c1d"/>
    <xsd:import namespace="15ffb055-6eb4-45a1-bc20-bf2ac0d420da"/>
    <xsd:import namespace="725c79e5-42ce-4aa0-ac78-b6418001f0d2"/>
    <xsd:import namespace="c91a514c-9034-4fa3-897a-8352025b26ed"/>
    <xsd:import namespace="cdedb0cc-52e9-4112-9809-155c1ad862d4"/>
    <xsd:import namespace="ef1d08af-5c3f-4f1c-b150-304fdffbf9d3"/>
    <xsd:import namespace="060c898e-db73-4d89-88ed-172dc7ab9490"/>
    <xsd:element name="properties">
      <xsd:complexType>
        <xsd:sequence>
          <xsd:element name="documentManagement">
            <xsd:complexType>
              <xsd:all>
                <xsd:element ref="ns2:_dlc_DocId" minOccurs="0"/>
                <xsd:element ref="ns2:_dlc_DocIdUrl" minOccurs="0"/>
                <xsd:element ref="ns2:_dlc_DocIdPersistId" minOccurs="0"/>
                <xsd:element ref="ns3:DocumentType" minOccurs="0"/>
                <xsd:element ref="ns4:KeyWords" minOccurs="0"/>
                <xsd:element ref="ns3:Narrative" minOccurs="0"/>
                <xsd:element ref="ns4:SecurityClassification" minOccurs="0"/>
                <xsd:element ref="ns3:Subactivity" minOccurs="0"/>
                <xsd:element ref="ns3:Case" minOccurs="0"/>
                <xsd:element ref="ns3:RelatedPeople" minOccurs="0"/>
                <xsd:element ref="ns3:CategoryName" minOccurs="0"/>
                <xsd:element ref="ns3:CategoryValue" minOccurs="0"/>
                <xsd:element ref="ns3:BusinessValue" minOccurs="0"/>
                <xsd:element ref="ns3:FunctionGroup" minOccurs="0"/>
                <xsd:element ref="ns3:Function" minOccurs="0"/>
                <xsd:element ref="ns3:PRAType" minOccurs="0"/>
                <xsd:element ref="ns3:PRADate1" minOccurs="0"/>
                <xsd:element ref="ns3:PRADate2" minOccurs="0"/>
                <xsd:element ref="ns3:PRADate3" minOccurs="0"/>
                <xsd:element ref="ns3:PRADateDisposal" minOccurs="0"/>
                <xsd:element ref="ns3:PRADateTrigger" minOccurs="0"/>
                <xsd:element ref="ns3:PRAText1" minOccurs="0"/>
                <xsd:element ref="ns3:PRAText2" minOccurs="0"/>
                <xsd:element ref="ns3:PRAText3" minOccurs="0"/>
                <xsd:element ref="ns3:PRAText4" minOccurs="0"/>
                <xsd:element ref="ns3:PRAText5" minOccurs="0"/>
                <xsd:element ref="ns3:AggregationStatus" minOccurs="0"/>
                <xsd:element ref="ns3:Project" minOccurs="0"/>
                <xsd:element ref="ns3:Activity" minOccurs="0"/>
                <xsd:element ref="ns5:AggregationNarrative" minOccurs="0"/>
                <xsd:element ref="ns6:Channel" minOccurs="0"/>
                <xsd:element ref="ns6:Team" minOccurs="0"/>
                <xsd:element ref="ns6:Level2" minOccurs="0"/>
                <xsd:element ref="ns6:Level3" minOccurs="0"/>
                <xsd:element ref="ns6:Year" minOccurs="0"/>
                <xsd:element ref="ns7:SetLabel" minOccurs="0"/>
                <xsd:element ref="ns7:OverrideLabel" minOccurs="0"/>
                <xsd:element ref="ns1:_ExtendedDescription" minOccurs="0"/>
                <xsd:element ref="ns8:PhysicalLocation" minOccurs="0"/>
                <xsd:element ref="ns8:RecordID" minOccurs="0"/>
                <xsd:element ref="ns8:URL" minOccurs="0"/>
                <xsd:element ref="ns8:CC" minOccurs="0"/>
                <xsd:element ref="ns9:zLegacy" minOccurs="0"/>
                <xsd:element ref="ns9:zLegacyJSON" minOccurs="0"/>
                <xsd:element ref="ns9:zMigrationID" minOccurs="0"/>
                <xsd:element ref="ns9:HasAttachments" minOccurs="0"/>
                <xsd:element ref="ns9:KnowHowType" minOccurs="0"/>
                <xsd:element ref="ns9:SharedWithUsers" minOccurs="0"/>
                <xsd:element ref="ns9:MediaServiceMetadata" minOccurs="0"/>
                <xsd:element ref="ns9:MediaServiceFastMetadata" minOccurs="0"/>
                <xsd:element ref="ns9:MediaServiceObjectDetectorVersions" minOccurs="0"/>
                <xsd:element ref="ns9:MediaServiceSearchPropertie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45" nillable="true" ma:displayName="Description" ma:internalName="_Extended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19ce2b-5db8-48a3-a7a5-1277d8ca7f2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60" nillable="true" ma:displayName="Shared With" ma:internalName="SharedWithUsers0"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11" nillable="true" ma:displayName="Document Type" ma:format="Dropdown" ma:internalName="DocumentType" ma:readOnly="false">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MO, Filenote, Email"/>
          <xsd:enumeration value="MODEL, Calculation, Working"/>
          <xsd:enumeration value="PHOTO, Image or Multi-media"/>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element>
    <xsd:element name="Narrative" ma:index="13" nillable="true" ma:displayName="Narrative" ma:hidden="true" ma:internalName="Narrative" ma:readOnly="false">
      <xsd:simpleType>
        <xsd:restriction base="dms:Note"/>
      </xsd:simpleType>
    </xsd:element>
    <xsd:element name="Subactivity" ma:index="15" nillable="true" ma:displayName="Subactivity" ma:default="NA" ma:hidden="true" ma:internalName="Subactivity" ma:readOnly="false">
      <xsd:simpleType>
        <xsd:restriction base="dms:Text">
          <xsd:maxLength value="255"/>
        </xsd:restriction>
      </xsd:simpleType>
    </xsd:element>
    <xsd:element name="Case" ma:index="16" nillable="true" ma:displayName="Case" ma:default="NA" ma:hidden="true" ma:internalName="Case" ma:readOnly="false">
      <xsd:simpleType>
        <xsd:restriction base="dms:Text">
          <xsd:maxLength value="255"/>
        </xsd:restriction>
      </xsd:simpleType>
    </xsd:element>
    <xsd:element name="RelatedPeople" ma:index="17"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8" nillable="true" ma:displayName="Category 1" ma:default="NA" ma:internalName="CategoryName" ma:readOnly="false">
      <xsd:simpleType>
        <xsd:restriction base="dms:Text">
          <xsd:maxLength value="255"/>
        </xsd:restriction>
      </xsd:simpleType>
    </xsd:element>
    <xsd:element name="CategoryValue" ma:index="19" nillable="true" ma:displayName="Category Value" ma:default="NA" ma:hidden="true" ma:internalName="CategoryValue" ma:readOnly="false">
      <xsd:simpleType>
        <xsd:restriction base="dms:Text">
          <xsd:maxLength value="255"/>
        </xsd:restriction>
      </xsd:simpleType>
    </xsd:element>
    <xsd:element name="BusinessValue" ma:index="20" nillable="true" ma:displayName="Business Value" ma:internalName="BusinessValue" ma:readOnly="false">
      <xsd:simpleType>
        <xsd:restriction base="dms:Text">
          <xsd:maxLength value="255"/>
        </xsd:restriction>
      </xsd:simpleType>
    </xsd:element>
    <xsd:element name="FunctionGroup" ma:index="21" nillable="true" ma:displayName="Function Group" ma:default="Governance" ma:hidden="true" ma:internalName="FunctionGroup" ma:readOnly="false">
      <xsd:simpleType>
        <xsd:restriction base="dms:Text">
          <xsd:maxLength value="255"/>
        </xsd:restriction>
      </xsd:simpleType>
    </xsd:element>
    <xsd:element name="Function" ma:index="22" nillable="true" ma:displayName="Function" ma:default="Governance Groups" ma:hidden="true" ma:internalName="Function" ma:readOnly="false">
      <xsd:simpleType>
        <xsd:restriction base="dms:Text">
          <xsd:maxLength value="255"/>
        </xsd:restriction>
      </xsd:simpleType>
    </xsd:element>
    <xsd:element name="PRAType" ma:index="23" nillable="true" ma:displayName="PRA Type" ma:default="Doc" ma:hidden="true" ma:internalName="PRAType" ma:readOnly="false">
      <xsd:simpleType>
        <xsd:restriction base="dms:Text">
          <xsd:maxLength value="255"/>
        </xsd:restriction>
      </xsd:simpleType>
    </xsd:element>
    <xsd:element name="PRADate1" ma:index="24" nillable="true" ma:displayName="PRA Date 1" ma:format="DateOnly" ma:hidden="true" ma:internalName="PRADate1" ma:readOnly="false">
      <xsd:simpleType>
        <xsd:restriction base="dms:DateTime"/>
      </xsd:simpleType>
    </xsd:element>
    <xsd:element name="PRADate2" ma:index="25" nillable="true" ma:displayName="PRA Date 2" ma:format="DateOnly" ma:hidden="true" ma:internalName="PRADate2" ma:readOnly="false">
      <xsd:simpleType>
        <xsd:restriction base="dms:DateTime"/>
      </xsd:simpleType>
    </xsd:element>
    <xsd:element name="PRADate3" ma:index="26" nillable="true" ma:displayName="PRA Date 3" ma:format="DateOnly" ma:hidden="true" ma:internalName="PRADate3" ma:readOnly="false">
      <xsd:simpleType>
        <xsd:restriction base="dms:DateTime"/>
      </xsd:simpleType>
    </xsd:element>
    <xsd:element name="PRADateDisposal" ma:index="27" nillable="true" ma:displayName="PRA Date Disposal" ma:format="DateOnly" ma:hidden="true" ma:internalName="PRADateDisposal" ma:readOnly="false">
      <xsd:simpleType>
        <xsd:restriction base="dms:DateTime"/>
      </xsd:simpleType>
    </xsd:element>
    <xsd:element name="PRADateTrigger" ma:index="28" nillable="true" ma:displayName="PRA Date Trigger" ma:format="DateOnly" ma:hidden="true" ma:internalName="PRADateTrigger" ma:readOnly="false">
      <xsd:simpleType>
        <xsd:restriction base="dms:DateTime"/>
      </xsd:simpleType>
    </xsd:element>
    <xsd:element name="PRAText1" ma:index="29" nillable="true" ma:displayName="PRA Text 1" ma:hidden="true" ma:internalName="PRAText1" ma:readOnly="false">
      <xsd:simpleType>
        <xsd:restriction base="dms:Text">
          <xsd:maxLength value="255"/>
        </xsd:restriction>
      </xsd:simpleType>
    </xsd:element>
    <xsd:element name="PRAText2" ma:index="30" nillable="true" ma:displayName="PRA Text 2" ma:hidden="true" ma:internalName="PRAText2" ma:readOnly="false">
      <xsd:simpleType>
        <xsd:restriction base="dms:Text">
          <xsd:maxLength value="255"/>
        </xsd:restriction>
      </xsd:simpleType>
    </xsd:element>
    <xsd:element name="PRAText3" ma:index="31" nillable="true" ma:displayName="PRA Text 3" ma:hidden="true" ma:internalName="PRAText3" ma:readOnly="false">
      <xsd:simpleType>
        <xsd:restriction base="dms:Text">
          <xsd:maxLength value="255"/>
        </xsd:restriction>
      </xsd:simpleType>
    </xsd:element>
    <xsd:element name="PRAText4" ma:index="32" nillable="true" ma:displayName="PRA Text 4" ma:hidden="true" ma:internalName="PRAText4" ma:readOnly="false">
      <xsd:simpleType>
        <xsd:restriction base="dms:Text">
          <xsd:maxLength value="255"/>
        </xsd:restriction>
      </xsd:simpleType>
    </xsd:element>
    <xsd:element name="PRAText5" ma:index="33" nillable="true" ma:displayName="PRA Text 5" ma:hidden="true" ma:internalName="PRAText5" ma:readOnly="false">
      <xsd:simpleType>
        <xsd:restriction base="dms:Text">
          <xsd:maxLength value="255"/>
        </xsd:restriction>
      </xsd:simpleType>
    </xsd:element>
    <xsd:element name="AggregationStatus" ma:index="34" nillable="true" ma:displayName="Aggregation Status" ma:default="Normal" ma:format="Dropdown" ma:hidden="true" ma:internalName="AggregationStatus" ma:readOnly="false">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enumeration value="Archive"/>
        </xsd:restriction>
      </xsd:simpleType>
    </xsd:element>
    <xsd:element name="Project" ma:index="35" nillable="true" ma:displayName="Project" ma:default="NA" ma:hidden="true" ma:internalName="Project" ma:readOnly="false">
      <xsd:simpleType>
        <xsd:restriction base="dms:Text">
          <xsd:maxLength value="255"/>
        </xsd:restriction>
      </xsd:simpleType>
    </xsd:element>
    <xsd:element name="Activity" ma:index="36" nillable="true" ma:displayName="Activity" ma:default="Council"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12" nillable="true" ma:displayName="Key Words" ma:hidden="true" ma:internalName="KeyWords" ma:readOnly="false">
      <xsd:simpleType>
        <xsd:restriction base="dms:Note"/>
      </xsd:simpleType>
    </xsd:element>
    <xsd:element name="SecurityClassification" ma:index="14"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7"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8" nillable="true" ma:displayName="Channel" ma:default="NA" ma:hidden="true" ma:internalName="Channel" ma:readOnly="false">
      <xsd:simpleType>
        <xsd:restriction base="dms:Text">
          <xsd:maxLength value="255"/>
        </xsd:restriction>
      </xsd:simpleType>
    </xsd:element>
    <xsd:element name="Team" ma:index="39" nillable="true" ma:displayName="Team" ma:default="Council" ma:hidden="true" ma:internalName="Team" ma:readOnly="false">
      <xsd:simpleType>
        <xsd:restriction base="dms:Text">
          <xsd:maxLength value="255"/>
        </xsd:restriction>
      </xsd:simpleType>
    </xsd:element>
    <xsd:element name="Level2" ma:index="40" nillable="true" ma:displayName="Level 2" ma:default="NA" ma:hidden="true" ma:internalName="Level2" ma:readOnly="false">
      <xsd:simpleType>
        <xsd:restriction base="dms:Text">
          <xsd:maxLength value="255"/>
        </xsd:restriction>
      </xsd:simpleType>
    </xsd:element>
    <xsd:element name="Level3" ma:index="41" nillable="true" ma:displayName="Level 3" ma:hidden="true" ma:internalName="Level3" ma:readOnly="false">
      <xsd:simpleType>
        <xsd:restriction base="dms:Text">
          <xsd:maxLength value="255"/>
        </xsd:restriction>
      </xsd:simpleType>
    </xsd:element>
    <xsd:element name="Year" ma:index="42" nillable="true" ma:displayName="Year" ma:default="NA" ma:hidden="true" ma:internalName="Yea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edb0cc-52e9-4112-9809-155c1ad862d4" elementFormDefault="qualified">
    <xsd:import namespace="http://schemas.microsoft.com/office/2006/documentManagement/types"/>
    <xsd:import namespace="http://schemas.microsoft.com/office/infopath/2007/PartnerControls"/>
    <xsd:element name="SetLabel" ma:index="43" nillable="true" ma:displayName="Set Label" ma:default="RETAIN" ma:indexed="true" ma:internalName="SetLabel" ma:readOnly="false">
      <xsd:simpleType>
        <xsd:restriction base="dms:Text">
          <xsd:maxLength value="255"/>
        </xsd:restriction>
      </xsd:simpleType>
    </xsd:element>
    <xsd:element name="OverrideLabel" ma:index="44" nillable="true" ma:displayName="Override Label" ma:internalName="OverrideLabel"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1d08af-5c3f-4f1c-b150-304fdffbf9d3" elementFormDefault="qualified">
    <xsd:import namespace="http://schemas.microsoft.com/office/2006/documentManagement/types"/>
    <xsd:import namespace="http://schemas.microsoft.com/office/infopath/2007/PartnerControls"/>
    <xsd:element name="PhysicalLocation" ma:index="46" nillable="true" ma:displayName="Physical Location" ma:hidden="true" ma:internalName="PhysicalLocation" ma:readOnly="false">
      <xsd:simpleType>
        <xsd:restriction base="dms:Text">
          <xsd:maxLength value="255"/>
        </xsd:restriction>
      </xsd:simpleType>
    </xsd:element>
    <xsd:element name="RecordID" ma:index="47" nillable="true" ma:displayName="RecordID" ma:hidden="true" ma:internalName="RecordID" ma:readOnly="false">
      <xsd:simpleType>
        <xsd:restriction base="dms:Text">
          <xsd:maxLength value="255"/>
        </xsd:restriction>
      </xsd:simpleType>
    </xsd:element>
    <xsd:element name="URL" ma:index="48" nillable="true" ma:displayName="URL" ma:format="Hyperlink" ma:hidden="true"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C" ma:index="49" nillable="true" ma:displayName="CC" ma:hidden="true" ma:internalName="CC"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0c898e-db73-4d89-88ed-172dc7ab9490" elementFormDefault="qualified">
    <xsd:import namespace="http://schemas.microsoft.com/office/2006/documentManagement/types"/>
    <xsd:import namespace="http://schemas.microsoft.com/office/infopath/2007/PartnerControls"/>
    <xsd:element name="zLegacy" ma:index="50" nillable="true" ma:displayName="zLegacy" ma:hidden="true" ma:internalName="zLegacy" ma:readOnly="false">
      <xsd:simpleType>
        <xsd:restriction base="dms:Note"/>
      </xsd:simpleType>
    </xsd:element>
    <xsd:element name="zLegacyJSON" ma:index="51" nillable="true" ma:displayName="zLegacyJSON" ma:hidden="true" ma:internalName="zLegacyJSON" ma:readOnly="false">
      <xsd:simpleType>
        <xsd:restriction base="dms:Note"/>
      </xsd:simpleType>
    </xsd:element>
    <xsd:element name="zMigrationID" ma:index="52" nillable="true" ma:displayName="zMigrationID" ma:hidden="true" ma:internalName="zMigrationID" ma:readOnly="false">
      <xsd:simpleType>
        <xsd:restriction base="dms:Text"/>
      </xsd:simpleType>
    </xsd:element>
    <xsd:element name="HasAttachments" ma:index="53" nillable="true" ma:displayName="HasAttachments" ma:default="0" ma:internalName="HasAttachments">
      <xsd:simpleType>
        <xsd:restriction base="dms:Boolean"/>
      </xsd:simpleType>
    </xsd:element>
    <xsd:element name="KnowHowType" ma:index="54" nillable="true" ma:displayName="Know-How Type" ma:default="NA" ma:format="Dropdown" ma:hidden="true" ma:internalName="KnowHowType" ma:readOnly="false">
      <xsd:simpleType>
        <xsd:restriction base="dms:Choice">
          <xsd:enumeration value="NA"/>
          <xsd:enumeration value="FAQ"/>
          <xsd:enumeration value="Tall Poppy"/>
          <xsd:enumeration value="Topic"/>
          <xsd:enumeration value="Who"/>
        </xsd:restriction>
      </xsd:simpleType>
    </xsd:element>
    <xsd:element name="SharedWithUsers" ma:index="5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56" nillable="true" ma:displayName="MediaServiceMetadata" ma:hidden="true" ma:internalName="MediaServiceMetadata" ma:readOnly="true">
      <xsd:simpleType>
        <xsd:restriction base="dms:Note"/>
      </xsd:simpleType>
    </xsd:element>
    <xsd:element name="MediaServiceFastMetadata" ma:index="57" nillable="true" ma:displayName="MediaServiceFastMetadata" ma:hidden="true" ma:internalName="MediaServiceFastMetadata" ma:readOnly="true">
      <xsd:simpleType>
        <xsd:restriction base="dms:Note"/>
      </xsd:simpleType>
    </xsd:element>
    <xsd:element name="MediaServiceObjectDetectorVersions" ma:index="58" nillable="true" ma:displayName="MediaServiceObjectDetectorVersions" ma:hidden="true" ma:indexed="true" ma:internalName="MediaServiceObjectDetectorVersions" ma:readOnly="true">
      <xsd:simpleType>
        <xsd:restriction base="dms:Text"/>
      </xsd:simpleType>
    </xsd:element>
    <xsd:element name="MediaServiceSearchProperties" ma:index="5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6B2806-137D-45DF-A29D-A1647B332C75}">
  <ds:schemaRefs>
    <ds:schemaRef ds:uri="http://schemas.microsoft.com/sharepoint/events"/>
  </ds:schemaRefs>
</ds:datastoreItem>
</file>

<file path=customXml/itemProps2.xml><?xml version="1.0" encoding="utf-8"?>
<ds:datastoreItem xmlns:ds="http://schemas.openxmlformats.org/officeDocument/2006/customXml" ds:itemID="{96B1B3E3-47D1-4A46-8797-F13A52F57EC9}">
  <ds:schemaRefs>
    <ds:schemaRef ds:uri="http://schemas.microsoft.com/sharepoint/v3"/>
    <ds:schemaRef ds:uri="http://www.w3.org/XML/1998/namespace"/>
    <ds:schemaRef ds:uri="http://purl.org/dc/dcmitype/"/>
    <ds:schemaRef ds:uri="725c79e5-42ce-4aa0-ac78-b6418001f0d2"/>
    <ds:schemaRef ds:uri="4f9c820c-e7e2-444d-97ee-45f2b3485c1d"/>
    <ds:schemaRef ds:uri="9c19ce2b-5db8-48a3-a7a5-1277d8ca7f25"/>
    <ds:schemaRef ds:uri="cdedb0cc-52e9-4112-9809-155c1ad862d4"/>
    <ds:schemaRef ds:uri="15ffb055-6eb4-45a1-bc20-bf2ac0d420da"/>
    <ds:schemaRef ds:uri="ef1d08af-5c3f-4f1c-b150-304fdffbf9d3"/>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c91a514c-9034-4fa3-897a-8352025b26ed"/>
    <ds:schemaRef ds:uri="http://purl.org/dc/terms/"/>
    <ds:schemaRef ds:uri="060c898e-db73-4d89-88ed-172dc7ab9490"/>
  </ds:schemaRefs>
</ds:datastoreItem>
</file>

<file path=customXml/itemProps3.xml><?xml version="1.0" encoding="utf-8"?>
<ds:datastoreItem xmlns:ds="http://schemas.openxmlformats.org/officeDocument/2006/customXml" ds:itemID="{2B6ADA04-5665-4EB8-AA12-21F7946C9803}">
  <ds:schemaRefs>
    <ds:schemaRef ds:uri="060c898e-db73-4d89-88ed-172dc7ab9490"/>
    <ds:schemaRef ds:uri="15ffb055-6eb4-45a1-bc20-bf2ac0d420da"/>
    <ds:schemaRef ds:uri="4f9c820c-e7e2-444d-97ee-45f2b3485c1d"/>
    <ds:schemaRef ds:uri="725c79e5-42ce-4aa0-ac78-b6418001f0d2"/>
    <ds:schemaRef ds:uri="9c19ce2b-5db8-48a3-a7a5-1277d8ca7f25"/>
    <ds:schemaRef ds:uri="c91a514c-9034-4fa3-897a-8352025b26ed"/>
    <ds:schemaRef ds:uri="cdedb0cc-52e9-4112-9809-155c1ad862d4"/>
    <ds:schemaRef ds:uri="ef1d08af-5c3f-4f1c-b150-304fdffbf9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CF3FD9D4-08A6-4897-A16D-4622167EE2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TM03457475[[fn=Frame]]</Template>
  <TotalTime>3</TotalTime>
  <Words>1912</Words>
  <Application>Microsoft Office PowerPoint</Application>
  <PresentationFormat>Widescreen</PresentationFormat>
  <Paragraphs>316</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Upper Selwyn Huts</vt:lpstr>
      <vt:lpstr>What we’re going to cover</vt:lpstr>
      <vt:lpstr>What are we here for? To discuss a plan for the Upper Selwyn Huts</vt:lpstr>
      <vt:lpstr>PowerPoint Presentation</vt:lpstr>
      <vt:lpstr>PowerPoint Presentation</vt:lpstr>
      <vt:lpstr>Wastewater and the pipeline</vt:lpstr>
      <vt:lpstr>Wastewater Pipeline</vt:lpstr>
      <vt:lpstr>Wastewater Pipeline Funding</vt:lpstr>
      <vt:lpstr>Wastewater Pipeline Funding</vt:lpstr>
      <vt:lpstr>Deed of licence</vt:lpstr>
      <vt:lpstr>Deed of Licence Length</vt:lpstr>
      <vt:lpstr>Deed of LicenceTransfer </vt:lpstr>
      <vt:lpstr>Deed of Licence Regulations</vt:lpstr>
      <vt:lpstr>Deed of Licence Process Key Dates</vt:lpstr>
      <vt:lpstr>Concerns and questions</vt:lpstr>
      <vt:lpstr>How to get in Touch</vt:lpstr>
      <vt:lpstr>How do we work together?</vt:lpstr>
      <vt:lpstr>Questions?</vt:lpstr>
      <vt:lpstr>What Next?</vt:lpstr>
      <vt:lpstr>Deed of Licence Process Key Dates</vt:lpstr>
    </vt:vector>
  </TitlesOfParts>
  <Company>Selwyn District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USH Occupancy Strategy</dc:title>
  <dc:creator>Sean Tully</dc:creator>
  <cp:lastModifiedBy>Robin Raymond</cp:lastModifiedBy>
  <cp:revision>7</cp:revision>
  <cp:lastPrinted>2024-02-28T01:28:52Z</cp:lastPrinted>
  <dcterms:created xsi:type="dcterms:W3CDTF">2024-02-11T09:14:09Z</dcterms:created>
  <dcterms:modified xsi:type="dcterms:W3CDTF">2024-03-11T23:25:46Z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0x010100B99D4F9535D1B9439AC34CD6D0A7447C</vt:lpwstr>
  </property>
  <property fmtid="{D5CDD505-2E9C-101B-9397-08002B2CF9AE}" pid="3" name="_dlc_DocIdItemGuid">
    <vt:lpwstr>cf1843a0-f752-42b0-ba37-00656c754e0a</vt:lpwstr>
  </property>
</Properties>
</file>